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1"/>
  </p:notesMasterIdLst>
  <p:sldIdLst>
    <p:sldId id="256" r:id="rId2"/>
    <p:sldId id="2647" r:id="rId3"/>
    <p:sldId id="2645" r:id="rId4"/>
    <p:sldId id="295" r:id="rId5"/>
    <p:sldId id="265" r:id="rId6"/>
    <p:sldId id="274" r:id="rId7"/>
    <p:sldId id="275" r:id="rId8"/>
    <p:sldId id="1825" r:id="rId9"/>
    <p:sldId id="2648" r:id="rId10"/>
    <p:sldId id="2646" r:id="rId11"/>
    <p:sldId id="286" r:id="rId12"/>
    <p:sldId id="2643" r:id="rId13"/>
    <p:sldId id="1770" r:id="rId14"/>
    <p:sldId id="1639" r:id="rId15"/>
    <p:sldId id="279" r:id="rId16"/>
    <p:sldId id="294" r:id="rId17"/>
    <p:sldId id="1773" r:id="rId18"/>
    <p:sldId id="2631" r:id="rId19"/>
    <p:sldId id="2642" r:id="rId20"/>
    <p:sldId id="293" r:id="rId21"/>
    <p:sldId id="288" r:id="rId22"/>
    <p:sldId id="2351" r:id="rId23"/>
    <p:sldId id="2352" r:id="rId24"/>
    <p:sldId id="303" r:id="rId25"/>
    <p:sldId id="1644" r:id="rId26"/>
    <p:sldId id="1797" r:id="rId27"/>
    <p:sldId id="1762" r:id="rId28"/>
    <p:sldId id="1650" r:id="rId29"/>
    <p:sldId id="264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66342D-E750-A94E-A2AE-A95C1D380A48}">
          <p14:sldIdLst>
            <p14:sldId id="256"/>
          </p14:sldIdLst>
        </p14:section>
        <p14:section name="Office 365" id="{2A68F91A-F636-EF49-9763-99F2DD32B920}">
          <p14:sldIdLst>
            <p14:sldId id="2647"/>
            <p14:sldId id="2645"/>
            <p14:sldId id="295"/>
            <p14:sldId id="265"/>
            <p14:sldId id="274"/>
            <p14:sldId id="275"/>
            <p14:sldId id="1825"/>
            <p14:sldId id="2648"/>
          </p14:sldIdLst>
        </p14:section>
        <p14:section name="Microsoft Teams" id="{2BE02F5C-7ADB-A34F-8AAB-C4760371F235}">
          <p14:sldIdLst>
            <p14:sldId id="2646"/>
            <p14:sldId id="286"/>
            <p14:sldId id="2643"/>
            <p14:sldId id="1770"/>
            <p14:sldId id="1639"/>
            <p14:sldId id="279"/>
            <p14:sldId id="294"/>
            <p14:sldId id="1773"/>
            <p14:sldId id="2631"/>
            <p14:sldId id="2642"/>
            <p14:sldId id="293"/>
            <p14:sldId id="288"/>
            <p14:sldId id="2351"/>
            <p14:sldId id="2352"/>
            <p14:sldId id="303"/>
            <p14:sldId id="1644"/>
            <p14:sldId id="1797"/>
            <p14:sldId id="1762"/>
            <p14:sldId id="1650"/>
          </p14:sldIdLst>
        </p14:section>
        <p14:section name="Roadmap" id="{F81CE670-BA7C-4344-984B-7D1FA1C95695}">
          <p14:sldIdLst>
            <p14:sldId id="26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Beatty" initials="MB" lastIdx="2" clrIdx="0">
    <p:extLst>
      <p:ext uri="{19B8F6BF-5375-455C-9EA6-DF929625EA0E}">
        <p15:presenceInfo xmlns:p15="http://schemas.microsoft.com/office/powerpoint/2012/main" userId="Mike Beatt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32"/>
    <a:srgbClr val="ED1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5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7449F-52DC-4375-88B0-5EE1BFE79070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4083-543E-4A64-86BA-01F1A1FD9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0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4968B-3FC2-4890-A556-CFC8552D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2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8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AB8265-7381-4F53-A8BF-A0972F434B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2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CBAC8-6490-4444-957A-E92D6C2139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42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CBAC8-6490-4444-957A-E92D6C2139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24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A8EE-6C36-45E8-9A82-F86E4AF8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A8EE-6C36-45E8-9A82-F86E4AF8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83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A8EE-6C36-45E8-9A82-F86E4AF8E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47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A8EE-6C36-45E8-9A82-F86E4AF8E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91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AB8265-7381-4F53-A8BF-A0972F434B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5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4968B-3FC2-4890-A556-CFC8552D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71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452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823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0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4968B-3FC2-4890-A556-CFC8552D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6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4968B-3FC2-4890-A556-CFC8552D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3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4968B-3FC2-4890-A556-CFC8552D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27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0C910-0166-48E0-B8EF-5071277A02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2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AB8265-7381-4F53-A8BF-A0972F434B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12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01211-1A50-E143-827A-0DADEB0A4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3/5/19 8:37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6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0"/>
          <a:stretch/>
        </p:blipFill>
        <p:spPr>
          <a:xfrm flipH="1">
            <a:off x="0" y="0"/>
            <a:ext cx="5157105" cy="6279444"/>
          </a:xfrm>
          <a:prstGeom prst="rect">
            <a:avLst/>
          </a:prstGeom>
        </p:spPr>
      </p:pic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1601315" y="6439168"/>
            <a:ext cx="461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Insight’s Tagline Would Go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470298"/>
            <a:ext cx="5983111" cy="38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6259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10774" y="6425455"/>
            <a:ext cx="8666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dirty="0">
                <a:solidFill>
                  <a:srgbClr val="706259"/>
                </a:solidFill>
                <a:latin typeface="Verdana"/>
                <a:cs typeface="Verdana"/>
              </a:rPr>
              <a:t>Insight Presentation</a:t>
            </a:r>
          </a:p>
        </p:txBody>
      </p:sp>
      <p:sp>
        <p:nvSpPr>
          <p:cNvPr id="5" name="Freeform 4"/>
          <p:cNvSpPr>
            <a:spLocks noChangeAspect="1"/>
          </p:cNvSpPr>
          <p:nvPr userDrawn="1"/>
        </p:nvSpPr>
        <p:spPr>
          <a:xfrm>
            <a:off x="3146778" y="-42334"/>
            <a:ext cx="6044370" cy="6922008"/>
          </a:xfrm>
          <a:custGeom>
            <a:avLst/>
            <a:gdLst>
              <a:gd name="connsiteX0" fmla="*/ 1594555 w 5136444"/>
              <a:gd name="connsiteY0" fmla="*/ 42333 h 6025444"/>
              <a:gd name="connsiteX1" fmla="*/ 0 w 5136444"/>
              <a:gd name="connsiteY1" fmla="*/ 6025444 h 6025444"/>
              <a:gd name="connsiteX2" fmla="*/ 5136444 w 5136444"/>
              <a:gd name="connsiteY2" fmla="*/ 6025444 h 6025444"/>
              <a:gd name="connsiteX3" fmla="*/ 5136444 w 5136444"/>
              <a:gd name="connsiteY3" fmla="*/ 0 h 6025444"/>
              <a:gd name="connsiteX4" fmla="*/ 1594555 w 5136444"/>
              <a:gd name="connsiteY4" fmla="*/ 42333 h 602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6444" h="6025444">
                <a:moveTo>
                  <a:pt x="1594555" y="42333"/>
                </a:moveTo>
                <a:lnTo>
                  <a:pt x="0" y="6025444"/>
                </a:lnTo>
                <a:lnTo>
                  <a:pt x="5136444" y="6025444"/>
                </a:lnTo>
                <a:lnTo>
                  <a:pt x="5136444" y="0"/>
                </a:lnTo>
                <a:lnTo>
                  <a:pt x="1594555" y="42333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2088446" y="0"/>
            <a:ext cx="3273777" cy="6279444"/>
          </a:xfrm>
          <a:custGeom>
            <a:avLst/>
            <a:gdLst>
              <a:gd name="connsiteX0" fmla="*/ 3273777 w 3273777"/>
              <a:gd name="connsiteY0" fmla="*/ 0 h 6279444"/>
              <a:gd name="connsiteX1" fmla="*/ 1580444 w 3273777"/>
              <a:gd name="connsiteY1" fmla="*/ 6279444 h 6279444"/>
              <a:gd name="connsiteX2" fmla="*/ 0 w 3273777"/>
              <a:gd name="connsiteY2" fmla="*/ 6279444 h 6279444"/>
              <a:gd name="connsiteX3" fmla="*/ 1763889 w 3273777"/>
              <a:gd name="connsiteY3" fmla="*/ 0 h 6279444"/>
              <a:gd name="connsiteX4" fmla="*/ 3273777 w 3273777"/>
              <a:gd name="connsiteY4" fmla="*/ 0 h 627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3777" h="6279444">
                <a:moveTo>
                  <a:pt x="3273777" y="0"/>
                </a:moveTo>
                <a:lnTo>
                  <a:pt x="1580444" y="6279444"/>
                </a:lnTo>
                <a:lnTo>
                  <a:pt x="0" y="6279444"/>
                </a:lnTo>
                <a:lnTo>
                  <a:pt x="1763889" y="0"/>
                </a:lnTo>
                <a:lnTo>
                  <a:pt x="3273777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alpha val="68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7843" y="4586406"/>
            <a:ext cx="6630320" cy="757061"/>
          </a:xfrm>
        </p:spPr>
        <p:txBody>
          <a:bodyPr anchor="b" anchorCtr="0">
            <a:noAutofit/>
          </a:bodyPr>
          <a:lstStyle>
            <a:lvl1pPr algn="l">
              <a:defRPr sz="3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Insight-logo-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38" y="335202"/>
            <a:ext cx="1885036" cy="77385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6504" y="5386647"/>
            <a:ext cx="6630320" cy="579166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0" y="1114099"/>
            <a:ext cx="8740142" cy="323165"/>
          </a:xfrm>
        </p:spPr>
        <p:txBody>
          <a:bodyPr>
            <a:spAutoFit/>
          </a:bodyPr>
          <a:lstStyle>
            <a:lvl1pPr marL="0" indent="0">
              <a:buNone/>
              <a:defRPr sz="1500" b="1">
                <a:solidFill>
                  <a:schemeClr val="accent2"/>
                </a:solidFill>
                <a:latin typeface="+mn-lt"/>
              </a:defRPr>
            </a:lvl1pPr>
            <a:lvl2pPr marL="252109" indent="0">
              <a:buNone/>
              <a:defRPr/>
            </a:lvl2pPr>
            <a:lvl3pPr marL="420181" indent="0">
              <a:buNone/>
              <a:defRPr/>
            </a:lvl3pPr>
            <a:lvl4pPr marL="588254" indent="0">
              <a:buNone/>
              <a:defRPr/>
            </a:lvl4pPr>
            <a:lvl5pPr marL="756326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4029016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848718"/>
            <a:ext cx="9144000" cy="500928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8" rIns="0" bIns="34978" numCol="1" rtlCol="0" anchor="ctr" anchorCtr="0" compatLnSpc="1">
            <a:prstTxWarp prst="textNoShape">
              <a:avLst/>
            </a:prstTxWarp>
          </a:bodyPr>
          <a:lstStyle/>
          <a:p>
            <a:pPr algn="ctr" defTabSz="699354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672853"/>
            <a:ext cx="8741309" cy="8996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0" y="289768"/>
            <a:ext cx="8740142" cy="410369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  <a:lvl2pPr marL="0" indent="0">
              <a:buFontTx/>
              <a:buNone/>
              <a:defRPr sz="1471"/>
            </a:lvl2pPr>
            <a:lvl3pPr marL="168073" indent="0">
              <a:buNone/>
              <a:defRPr/>
            </a:lvl3pPr>
            <a:lvl4pPr marL="336145" indent="0">
              <a:buNone/>
              <a:defRPr/>
            </a:lvl4pPr>
            <a:lvl5pPr marL="504218" indent="0">
              <a:buNone/>
              <a:defRPr/>
            </a:lvl5pPr>
          </a:lstStyle>
          <a:p>
            <a:pPr lvl="0"/>
            <a:r>
              <a:rPr lang="en-US" dirty="0"/>
              <a:t>CHAPTER TITLE BREADCRUM</a:t>
            </a:r>
          </a:p>
        </p:txBody>
      </p:sp>
    </p:spTree>
    <p:extLst>
      <p:ext uri="{BB962C8B-B14F-4D97-AF65-F5344CB8AC3E}">
        <p14:creationId xmlns:p14="http://schemas.microsoft.com/office/powerpoint/2010/main" val="40769734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1" y="672854"/>
            <a:ext cx="8741309" cy="8996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1" y="289768"/>
            <a:ext cx="8740142" cy="410369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  <a:lvl2pPr marL="0" indent="0">
              <a:buFontTx/>
              <a:buNone/>
              <a:defRPr sz="1471"/>
            </a:lvl2pPr>
            <a:lvl3pPr marL="168041" indent="0">
              <a:buNone/>
              <a:defRPr/>
            </a:lvl3pPr>
            <a:lvl4pPr marL="336080" indent="0">
              <a:buNone/>
              <a:defRPr/>
            </a:lvl4pPr>
            <a:lvl5pPr marL="504121" indent="0">
              <a:buNone/>
              <a:defRPr/>
            </a:lvl5pPr>
          </a:lstStyle>
          <a:p>
            <a:pPr lvl="0"/>
            <a:r>
              <a:rPr lang="en-US" dirty="0"/>
              <a:t>CHAPTER TITLE BREADCRUM</a:t>
            </a:r>
          </a:p>
        </p:txBody>
      </p:sp>
    </p:spTree>
    <p:extLst>
      <p:ext uri="{BB962C8B-B14F-4D97-AF65-F5344CB8AC3E}">
        <p14:creationId xmlns:p14="http://schemas.microsoft.com/office/powerpoint/2010/main" val="41439484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s slid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848718"/>
            <a:ext cx="9144000" cy="5009282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8" rIns="0" bIns="34978" numCol="1" rtlCol="0" anchor="ctr" anchorCtr="0" compatLnSpc="1">
            <a:prstTxWarp prst="textNoShape">
              <a:avLst/>
            </a:prstTxWarp>
          </a:bodyPr>
          <a:lstStyle/>
          <a:p>
            <a:pPr algn="ctr" defTabSz="699354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201930" y="289513"/>
            <a:ext cx="8741309" cy="899665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0" y="1015087"/>
            <a:ext cx="8740142" cy="346249"/>
          </a:xfrm>
        </p:spPr>
        <p:txBody>
          <a:bodyPr>
            <a:sp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  <a:latin typeface="+mn-lt"/>
              </a:defRPr>
            </a:lvl1pPr>
            <a:lvl2pPr marL="252109" indent="0">
              <a:buNone/>
              <a:defRPr/>
            </a:lvl2pPr>
            <a:lvl3pPr marL="420181" indent="0">
              <a:buNone/>
              <a:defRPr/>
            </a:lvl3pPr>
            <a:lvl4pPr marL="588254" indent="0">
              <a:buNone/>
              <a:defRPr/>
            </a:lvl4pPr>
            <a:lvl5pPr marL="756326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7801200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with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620079"/>
            <a:ext cx="9144000" cy="52379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930" y="289513"/>
            <a:ext cx="8741309" cy="899665"/>
          </a:xfrm>
        </p:spPr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17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 slide with breadcrumb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848718"/>
            <a:ext cx="9144000" cy="500928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8" rIns="0" bIns="34978" numCol="1" rtlCol="0" anchor="ctr" anchorCtr="0" compatLnSpc="1">
            <a:prstTxWarp prst="textNoShape">
              <a:avLst/>
            </a:prstTxWarp>
          </a:bodyPr>
          <a:lstStyle/>
          <a:p>
            <a:pPr algn="ctr" defTabSz="699354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672853"/>
            <a:ext cx="8741309" cy="8996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1930" y="289768"/>
            <a:ext cx="8740142" cy="410369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n-lt"/>
              </a:defRPr>
            </a:lvl1pPr>
            <a:lvl2pPr marL="0" indent="0">
              <a:buFontTx/>
              <a:buNone/>
              <a:defRPr sz="1471"/>
            </a:lvl2pPr>
            <a:lvl3pPr marL="168073" indent="0">
              <a:buNone/>
              <a:defRPr/>
            </a:lvl3pPr>
            <a:lvl4pPr marL="336145" indent="0">
              <a:buNone/>
              <a:defRPr/>
            </a:lvl4pPr>
            <a:lvl5pPr marL="504218" indent="0">
              <a:buNone/>
              <a:defRPr/>
            </a:lvl5pPr>
          </a:lstStyle>
          <a:p>
            <a:pPr lvl="0"/>
            <a:r>
              <a:rPr lang="en-US" dirty="0"/>
              <a:t>CHAPTER TITLE BREADCRUM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01930" y="1307187"/>
            <a:ext cx="8740142" cy="346249"/>
          </a:xfrm>
        </p:spPr>
        <p:txBody>
          <a:bodyPr>
            <a:sp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  <a:latin typeface="+mn-lt"/>
              </a:defRPr>
            </a:lvl1pPr>
            <a:lvl2pPr marL="252109" indent="0">
              <a:buNone/>
              <a:defRPr/>
            </a:lvl2pPr>
            <a:lvl3pPr marL="420181" indent="0">
              <a:buNone/>
              <a:defRPr/>
            </a:lvl3pPr>
            <a:lvl4pPr marL="588254" indent="0">
              <a:buNone/>
              <a:defRPr/>
            </a:lvl4pPr>
            <a:lvl5pPr marL="756326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587375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pt Header w/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201930" y="6558797"/>
            <a:ext cx="2894705" cy="134483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505050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525375" y="6558797"/>
            <a:ext cx="416697" cy="134483"/>
          </a:xfrm>
          <a:prstGeom prst="rect">
            <a:avLst/>
          </a:prstGeom>
        </p:spPr>
        <p:txBody>
          <a:bodyPr/>
          <a:lstStyle/>
          <a:p>
            <a:fld id="{27258FFF-F925-446B-8502-81C933981705}" type="slidenum">
              <a:rPr>
                <a:solidFill>
                  <a:srgbClr val="505050"/>
                </a:solidFill>
              </a:rPr>
              <a:pPr/>
              <a:t>‹#›</a:t>
            </a:fld>
            <a:endParaRPr dirty="0">
              <a:solidFill>
                <a:srgbClr val="505050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1933" y="348573"/>
            <a:ext cx="4706230" cy="670440"/>
          </a:xfrm>
        </p:spPr>
        <p:txBody>
          <a:bodyPr lIns="146304" tIns="109728" rIns="146304" bIns="109728" anchor="t" anchorCtr="0"/>
          <a:lstStyle>
            <a:lvl1pPr marL="0" indent="0">
              <a:lnSpc>
                <a:spcPts val="2645"/>
              </a:lnSpc>
              <a:buFontTx/>
              <a:buNone/>
              <a:defRPr sz="2645">
                <a:solidFill>
                  <a:schemeClr val="tx2"/>
                </a:solidFill>
                <a:latin typeface="+mj-lt"/>
              </a:defRPr>
            </a:lvl1pPr>
            <a:lvl2pPr marL="251988" indent="0">
              <a:buFontTx/>
              <a:buNone/>
              <a:defRPr sz="2645">
                <a:latin typeface="Segoe Pro Light"/>
              </a:defRPr>
            </a:lvl2pPr>
            <a:lvl3pPr marL="419980" indent="0">
              <a:buFontTx/>
              <a:buNone/>
              <a:defRPr sz="2645">
                <a:latin typeface="Segoe Pro Light"/>
              </a:defRPr>
            </a:lvl3pPr>
            <a:lvl4pPr marL="587971" indent="0">
              <a:buFontTx/>
              <a:buNone/>
              <a:defRPr sz="2645">
                <a:latin typeface="Segoe Pro Light"/>
              </a:defRPr>
            </a:lvl4pPr>
            <a:lvl5pPr marL="755961" indent="0">
              <a:buFontTx/>
              <a:buNone/>
              <a:defRPr sz="2645">
                <a:latin typeface="Segoe Pr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01932" y="2084175"/>
            <a:ext cx="2353136" cy="12793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206"/>
              </a:spcAft>
              <a:buNone/>
              <a:defRPr sz="1324">
                <a:latin typeface="+mn-lt"/>
              </a:defRPr>
            </a:lvl1pPr>
            <a:lvl2pPr marL="2333" indent="0">
              <a:lnSpc>
                <a:spcPts val="1064"/>
              </a:lnSpc>
              <a:spcBef>
                <a:spcPts val="0"/>
              </a:spcBef>
              <a:spcAft>
                <a:spcPts val="881"/>
              </a:spcAft>
              <a:buNone/>
              <a:defRPr sz="954" b="1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43793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98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19818" y="2135538"/>
            <a:ext cx="2724291" cy="25838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47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211023" y="2135538"/>
            <a:ext cx="2717288" cy="2583813"/>
          </a:xfrm>
          <a:blipFill>
            <a:blip r:embed="rId3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47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095222" y="2135536"/>
            <a:ext cx="2725502" cy="2583814"/>
          </a:xfrm>
          <a:blipFill>
            <a:blip r:embed="rId4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47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9818" y="4927922"/>
            <a:ext cx="272289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None/>
              <a:defRPr sz="1176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None/>
              <a:tabLst/>
              <a:defRPr sz="1176">
                <a:solidFill>
                  <a:srgbClr val="000000"/>
                </a:solidFill>
              </a:defRPr>
            </a:lvl2pPr>
            <a:lvl3pPr marL="336145" indent="0">
              <a:buNone/>
              <a:defRPr/>
            </a:lvl3pPr>
            <a:lvl4pPr marL="504218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211021" y="4927922"/>
            <a:ext cx="271728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None/>
              <a:defRPr sz="1176">
                <a:solidFill>
                  <a:schemeClr val="accent1"/>
                </a:solidFill>
                <a:latin typeface="+mj-lt"/>
              </a:defRPr>
            </a:lvl1pPr>
            <a:lvl2pPr marL="0" marR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None/>
              <a:tabLst/>
              <a:defRPr sz="1176">
                <a:solidFill>
                  <a:srgbClr val="000000"/>
                </a:solidFill>
              </a:defRPr>
            </a:lvl2pPr>
            <a:lvl3pPr marL="336145" indent="0">
              <a:buNone/>
              <a:defRPr/>
            </a:lvl3pPr>
            <a:lvl4pPr marL="504218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5223" y="4927922"/>
            <a:ext cx="272289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None/>
              <a:defRPr sz="1176">
                <a:solidFill>
                  <a:schemeClr val="accent1"/>
                </a:solidFill>
                <a:latin typeface="+mj-lt"/>
              </a:defRPr>
            </a:lvl1pPr>
            <a:lvl2pPr marL="0" marR="0" indent="0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None/>
              <a:tabLst/>
              <a:defRPr sz="1176">
                <a:solidFill>
                  <a:srgbClr val="000000"/>
                </a:solidFill>
              </a:defRPr>
            </a:lvl2pPr>
            <a:lvl3pPr marL="336145" indent="0">
              <a:buNone/>
              <a:defRPr/>
            </a:lvl3pPr>
            <a:lvl4pPr marL="504218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138D0E-FA08-493B-A3B5-1ED81872A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6"/>
            <a:ext cx="850202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/>
              <a:t>Photo layout 2</a:t>
            </a:r>
          </a:p>
        </p:txBody>
      </p:sp>
    </p:spTree>
    <p:extLst>
      <p:ext uri="{BB962C8B-B14F-4D97-AF65-F5344CB8AC3E}">
        <p14:creationId xmlns:p14="http://schemas.microsoft.com/office/powerpoint/2010/main" val="32878883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362182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5939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150205_1382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5" t="6542" r="-31896" b="1731"/>
          <a:stretch/>
        </p:blipFill>
        <p:spPr>
          <a:xfrm>
            <a:off x="1" y="0"/>
            <a:ext cx="9144000" cy="6279444"/>
          </a:xfrm>
          <a:prstGeom prst="rect">
            <a:avLst/>
          </a:prstGeom>
        </p:spPr>
      </p:pic>
      <p:sp>
        <p:nvSpPr>
          <p:cNvPr id="20" name="Freeform 19"/>
          <p:cNvSpPr>
            <a:spLocks noChangeAspect="1"/>
          </p:cNvSpPr>
          <p:nvPr userDrawn="1"/>
        </p:nvSpPr>
        <p:spPr>
          <a:xfrm>
            <a:off x="3146778" y="-42334"/>
            <a:ext cx="6044370" cy="6922008"/>
          </a:xfrm>
          <a:custGeom>
            <a:avLst/>
            <a:gdLst>
              <a:gd name="connsiteX0" fmla="*/ 1594555 w 5136444"/>
              <a:gd name="connsiteY0" fmla="*/ 42333 h 6025444"/>
              <a:gd name="connsiteX1" fmla="*/ 0 w 5136444"/>
              <a:gd name="connsiteY1" fmla="*/ 6025444 h 6025444"/>
              <a:gd name="connsiteX2" fmla="*/ 5136444 w 5136444"/>
              <a:gd name="connsiteY2" fmla="*/ 6025444 h 6025444"/>
              <a:gd name="connsiteX3" fmla="*/ 5136444 w 5136444"/>
              <a:gd name="connsiteY3" fmla="*/ 0 h 6025444"/>
              <a:gd name="connsiteX4" fmla="*/ 1594555 w 5136444"/>
              <a:gd name="connsiteY4" fmla="*/ 42333 h 602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6444" h="6025444">
                <a:moveTo>
                  <a:pt x="1594555" y="42333"/>
                </a:moveTo>
                <a:lnTo>
                  <a:pt x="0" y="6025444"/>
                </a:lnTo>
                <a:lnTo>
                  <a:pt x="5136444" y="6025444"/>
                </a:lnTo>
                <a:lnTo>
                  <a:pt x="5136444" y="0"/>
                </a:lnTo>
                <a:lnTo>
                  <a:pt x="1594555" y="42333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2088446" y="0"/>
            <a:ext cx="3273777" cy="6279444"/>
          </a:xfrm>
          <a:custGeom>
            <a:avLst/>
            <a:gdLst>
              <a:gd name="connsiteX0" fmla="*/ 3273777 w 3273777"/>
              <a:gd name="connsiteY0" fmla="*/ 0 h 6279444"/>
              <a:gd name="connsiteX1" fmla="*/ 1580444 w 3273777"/>
              <a:gd name="connsiteY1" fmla="*/ 6279444 h 6279444"/>
              <a:gd name="connsiteX2" fmla="*/ 0 w 3273777"/>
              <a:gd name="connsiteY2" fmla="*/ 6279444 h 6279444"/>
              <a:gd name="connsiteX3" fmla="*/ 1763889 w 3273777"/>
              <a:gd name="connsiteY3" fmla="*/ 0 h 6279444"/>
              <a:gd name="connsiteX4" fmla="*/ 3273777 w 3273777"/>
              <a:gd name="connsiteY4" fmla="*/ 0 h 627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3777" h="6279444">
                <a:moveTo>
                  <a:pt x="3273777" y="0"/>
                </a:moveTo>
                <a:lnTo>
                  <a:pt x="1580444" y="6279444"/>
                </a:lnTo>
                <a:lnTo>
                  <a:pt x="0" y="6279444"/>
                </a:lnTo>
                <a:lnTo>
                  <a:pt x="1763889" y="0"/>
                </a:lnTo>
                <a:lnTo>
                  <a:pt x="3273777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ctrTitle"/>
          </p:nvPr>
        </p:nvSpPr>
        <p:spPr>
          <a:xfrm>
            <a:off x="2817843" y="4586406"/>
            <a:ext cx="6630320" cy="757061"/>
          </a:xfrm>
        </p:spPr>
        <p:txBody>
          <a:bodyPr anchor="b" anchorCtr="0">
            <a:noAutofit/>
          </a:bodyPr>
          <a:lstStyle>
            <a:lvl1pPr algn="l">
              <a:defRPr sz="3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2806504" y="5386647"/>
            <a:ext cx="6630320" cy="579166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210774" y="6425455"/>
            <a:ext cx="8666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dirty="0">
                <a:solidFill>
                  <a:srgbClr val="706259"/>
                </a:solidFill>
                <a:latin typeface="Verdana"/>
                <a:cs typeface="Verdana"/>
              </a:rPr>
              <a:t>Insight Presentation</a:t>
            </a:r>
          </a:p>
        </p:txBody>
      </p:sp>
      <p:pic>
        <p:nvPicPr>
          <p:cNvPr id="12" name="Picture 11" descr="Insight-logo-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38" y="335202"/>
            <a:ext cx="1885036" cy="7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5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612446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988" y="2139703"/>
            <a:ext cx="8504831" cy="95135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956"/>
              </a:spcAft>
              <a:buNone/>
              <a:defRPr sz="1912" b="0" i="0">
                <a:solidFill>
                  <a:srgbClr val="000000"/>
                </a:solidFill>
                <a:latin typeface="+mn-lt"/>
              </a:defRPr>
            </a:lvl1pPr>
            <a:lvl2pPr marL="168073" indent="0">
              <a:lnSpc>
                <a:spcPct val="90000"/>
              </a:lnSpc>
              <a:spcBef>
                <a:spcPts val="0"/>
              </a:spcBef>
              <a:spcAft>
                <a:spcPts val="956"/>
              </a:spcAft>
              <a:buNone/>
              <a:defRPr sz="1471">
                <a:solidFill>
                  <a:srgbClr val="000000"/>
                </a:solidFill>
              </a:defRPr>
            </a:lvl2pPr>
            <a:lvl3pPr marL="336145" indent="0">
              <a:spcBef>
                <a:spcPts val="0"/>
              </a:spcBef>
              <a:spcAft>
                <a:spcPts val="956"/>
              </a:spcAft>
              <a:buNone/>
              <a:defRPr sz="1471">
                <a:solidFill>
                  <a:srgbClr val="000000"/>
                </a:solidFill>
              </a:defRPr>
            </a:lvl3pPr>
            <a:lvl4pPr marL="504218" indent="0">
              <a:spcBef>
                <a:spcPts val="0"/>
              </a:spcBef>
              <a:spcAft>
                <a:spcPts val="956"/>
              </a:spcAft>
              <a:buNone/>
              <a:defRPr sz="1471"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6"/>
            <a:ext cx="850202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13545522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657207" y="0"/>
            <a:ext cx="4486793" cy="6858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47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B2D435-6763-4273-8B58-EEB875617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4166975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CE2F71-BF91-4E7B-BDE5-A747EFEFF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18" y="2145841"/>
            <a:ext cx="4166974" cy="2573509"/>
          </a:xfrm>
        </p:spPr>
        <p:txBody>
          <a:bodyPr wrap="square" lIns="0" tIns="0" rIns="0" bIns="0">
            <a:noAutofit/>
          </a:bodyPr>
          <a:lstStyle>
            <a:lvl1pPr marL="0" marR="0" indent="0" algn="l" defTabSz="68577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912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12" b="0" i="0">
                <a:solidFill>
                  <a:srgbClr val="000000"/>
                </a:solidFill>
                <a:latin typeface="+mn-lt"/>
              </a:defRPr>
            </a:lvl1pPr>
            <a:lvl2pPr marL="168073" marR="0" indent="0" algn="l" defTabSz="68577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336145" indent="0">
              <a:buNone/>
              <a:defRPr/>
            </a:lvl3pPr>
            <a:lvl4pPr marL="504218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</p:txBody>
      </p:sp>
    </p:spTree>
    <p:extLst>
      <p:ext uri="{BB962C8B-B14F-4D97-AF65-F5344CB8AC3E}">
        <p14:creationId xmlns:p14="http://schemas.microsoft.com/office/powerpoint/2010/main" val="275247368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319819" y="1184319"/>
            <a:ext cx="5608492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3971" spc="-37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411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7425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table&#10;&#10;Description generated with high confidence">
            <a:extLst>
              <a:ext uri="{FF2B5EF4-FFF2-40B4-BE49-F238E27FC236}">
                <a16:creationId xmlns:a16="http://schemas.microsoft.com/office/drawing/2014/main" id="{7ADD3A19-95C7-40CE-ABBB-C2602BF61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11765"/>
          <a:stretch/>
        </p:blipFill>
        <p:spPr>
          <a:xfrm>
            <a:off x="1298" y="490"/>
            <a:ext cx="9141404" cy="6857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D3ABA-AB32-43EF-A2E9-237D04C458F5}"/>
              </a:ext>
            </a:extLst>
          </p:cNvPr>
          <p:cNvSpPr/>
          <p:nvPr userDrawn="1"/>
        </p:nvSpPr>
        <p:spPr bwMode="auto">
          <a:xfrm>
            <a:off x="1" y="2016"/>
            <a:ext cx="9142703" cy="6858000"/>
          </a:xfrm>
          <a:prstGeom prst="rect">
            <a:avLst/>
          </a:prstGeom>
          <a:gradFill>
            <a:gsLst>
              <a:gs pos="0">
                <a:srgbClr val="000000">
                  <a:alpha val="56000"/>
                </a:srgbClr>
              </a:gs>
              <a:gs pos="69000">
                <a:srgbClr val="000000">
                  <a:alpha val="0"/>
                </a:srgb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35">
            <a:extLst>
              <a:ext uri="{FF2B5EF4-FFF2-40B4-BE49-F238E27FC236}">
                <a16:creationId xmlns:a16="http://schemas.microsoft.com/office/drawing/2014/main" id="{8441881C-06B8-4CD2-ADC6-DFD3519E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1184319"/>
            <a:ext cx="5608492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3971" spc="-110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411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7717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8409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v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2175" y="718579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2175" y="1017432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72175" y="2138119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72175" y="2436971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72175" y="3560514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972175" y="3859366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72175" y="4980055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72175" y="5278908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456019" y="718579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456019" y="1017432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456019" y="2138119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456019" y="2436971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456019" y="3560514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456019" y="3859366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456019" y="4980055"/>
            <a:ext cx="2297089" cy="25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02" b="1" kern="1200" dirty="0">
                <a:solidFill>
                  <a:srgbClr val="2E75BC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6456019" y="5278908"/>
            <a:ext cx="2297089" cy="887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9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0" indent="0">
              <a:lnSpc>
                <a:spcPts val="2120"/>
              </a:lnSpc>
              <a:buNone/>
            </a:pP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tristique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senectus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et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netus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Quis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eleifend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quam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adipiscing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vitae.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Tellus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orci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ac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auctor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augue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lang="en-US" sz="955" err="1">
                <a:latin typeface="Segoe UI Light" charset="0"/>
                <a:ea typeface="Segoe UI Light" charset="0"/>
                <a:cs typeface="Segoe UI Light" charset="0"/>
              </a:rPr>
              <a:t>mauris</a:t>
            </a:r>
            <a:r>
              <a:rPr lang="en-US" sz="955">
                <a:latin typeface="Segoe UI Light" charset="0"/>
                <a:ea typeface="Segoe UI Light" charset="0"/>
                <a:cs typeface="Segoe UI Light" charset="0"/>
              </a:rPr>
              <a:t>.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" y="3"/>
            <a:ext cx="3601552" cy="1905173"/>
          </a:xfrm>
          <a:prstGeom prst="rect">
            <a:avLst/>
          </a:prstGeom>
          <a:solidFill>
            <a:srgbClr val="2E75B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-1655" y="1905175"/>
            <a:ext cx="3603208" cy="49528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389363" y="471625"/>
            <a:ext cx="2821171" cy="95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646" b="0" kern="1200" cap="none" spc="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788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+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45740" y="0"/>
            <a:ext cx="519826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96595" y="2429515"/>
            <a:ext cx="2962404" cy="38610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955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96069" y="725353"/>
            <a:ext cx="2962404" cy="151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352" b="0" kern="1200" cap="none" spc="15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426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Section Divider Life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4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970" y="917257"/>
            <a:ext cx="4033912" cy="5023491"/>
          </a:xfrm>
        </p:spPr>
        <p:txBody>
          <a:bodyPr wrap="square" anchor="ctr"/>
          <a:lstStyle>
            <a:lvl1pPr>
              <a:defRPr sz="3969">
                <a:gradFill>
                  <a:gsLst>
                    <a:gs pos="2917">
                      <a:srgbClr val="0078D7"/>
                    </a:gs>
                    <a:gs pos="100000">
                      <a:srgbClr val="0078D7">
                        <a:alpha val="99000"/>
                      </a:srgb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add section divider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4651373" y="1666093"/>
            <a:ext cx="4205493" cy="325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213" tIns="33606" rIns="67213" bIns="33606" numCol="1" anchor="t" anchorCtr="0" compatLnSpc="1">
            <a:prstTxWarp prst="textNoShape">
              <a:avLst/>
            </a:prstTxWarp>
          </a:bodyPr>
          <a:lstStyle/>
          <a:p>
            <a:endParaRPr lang="en-US" sz="1324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9" y="5993527"/>
            <a:ext cx="1270304" cy="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880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+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0512" y="4663259"/>
            <a:ext cx="2634415" cy="1072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87" b="0" kern="1200" cap="none" spc="15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52822" y="4428291"/>
            <a:ext cx="2281647" cy="17775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87"/>
              </a:lnSpc>
              <a:buNone/>
              <a:defRPr lang="en-US" sz="955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342769" indent="0"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7060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9084" y="4428291"/>
            <a:ext cx="2281647" cy="17775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87"/>
              </a:lnSpc>
              <a:buNone/>
              <a:defRPr lang="en-US" sz="955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342769" indent="0">
              <a:buNone/>
              <a:defRPr lang="en-US" sz="955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957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>
          <p15:clr>
            <a:srgbClr val="FBAE40"/>
          </p15:clr>
        </p15:guide>
        <p15:guide id="3" pos="40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>
                <a:solidFill>
                  <a:srgbClr val="706259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67" y="1020066"/>
            <a:ext cx="8714944" cy="4969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10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5749D-E6DE-4ED2-A7DB-A75BB1A03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"/>
            <a:ext cx="9144000" cy="6855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D3ABA-AB32-43EF-A2E9-237D04C458F5}"/>
              </a:ext>
            </a:extLst>
          </p:cNvPr>
          <p:cNvSpPr/>
          <p:nvPr userDrawn="1"/>
        </p:nvSpPr>
        <p:spPr bwMode="auto">
          <a:xfrm>
            <a:off x="0" y="2016"/>
            <a:ext cx="9142703" cy="6858000"/>
          </a:xfrm>
          <a:prstGeom prst="rect">
            <a:avLst/>
          </a:prstGeom>
          <a:gradFill>
            <a:gsLst>
              <a:gs pos="0">
                <a:srgbClr val="000000">
                  <a:alpha val="53000"/>
                </a:srgbClr>
              </a:gs>
              <a:gs pos="69000">
                <a:srgbClr val="000000">
                  <a:alpha val="0"/>
                </a:srgb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35">
            <a:extLst>
              <a:ext uri="{FF2B5EF4-FFF2-40B4-BE49-F238E27FC236}">
                <a16:creationId xmlns:a16="http://schemas.microsoft.com/office/drawing/2014/main" id="{8441881C-06B8-4CD2-ADC6-DFD3519E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1184319"/>
            <a:ext cx="5608492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3971" spc="-37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411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6193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3879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4048634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274299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19" y="440495"/>
            <a:ext cx="850202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905638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9793" y="1434370"/>
            <a:ext cx="8263890" cy="1877437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368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625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11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09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25783"/>
            <a:ext cx="9144000" cy="632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0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1189177"/>
            <a:ext cx="8740142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18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941" b="0" kern="1200" cap="none" spc="-74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87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9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FF14_Eve_LoganA_0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t="9330" b="2216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201930" y="2935288"/>
            <a:ext cx="6090524" cy="3634758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1" tIns="107561" rIns="134451" bIns="10756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81965" y="3422398"/>
            <a:ext cx="4628528" cy="2488894"/>
          </a:xfrm>
        </p:spPr>
        <p:txBody>
          <a:bodyPr/>
          <a:lstStyle>
            <a:lvl1pPr>
              <a:defRPr sz="442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1966" y="5754633"/>
            <a:ext cx="4290035" cy="430887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336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4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0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2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236" y="248464"/>
            <a:ext cx="8714943" cy="68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067" y="1014789"/>
            <a:ext cx="8714944" cy="4979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7196" y="6533786"/>
            <a:ext cx="52822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0" i="1" dirty="0">
                <a:solidFill>
                  <a:srgbClr val="706259"/>
                </a:solidFill>
                <a:effectLst/>
                <a:latin typeface="Verdana"/>
                <a:cs typeface="Verdana"/>
              </a:rPr>
              <a:t>Insight Proprietary &amp; Confidential.</a:t>
            </a:r>
            <a:r>
              <a:rPr lang="en-US" sz="600" b="0" i="1" baseline="0" dirty="0">
                <a:solidFill>
                  <a:srgbClr val="706259"/>
                </a:solidFill>
                <a:effectLst/>
                <a:latin typeface="Verdana"/>
                <a:cs typeface="Verdana"/>
              </a:rPr>
              <a:t> Do Not Copy or Distribute. </a:t>
            </a:r>
            <a:r>
              <a:rPr lang="en-US" sz="600" i="1" kern="1200" dirty="0">
                <a:solidFill>
                  <a:srgbClr val="706259"/>
                </a:solidFill>
                <a:latin typeface="Verdana"/>
                <a:ea typeface="+mn-ea"/>
                <a:cs typeface="Verdana"/>
              </a:rPr>
              <a:t>© 2018 Insight Direct USA, Inc</a:t>
            </a:r>
            <a:r>
              <a:rPr lang="en-US" sz="600" b="0" i="1" baseline="0" dirty="0">
                <a:solidFill>
                  <a:srgbClr val="706259"/>
                </a:solidFill>
                <a:effectLst/>
                <a:latin typeface="Verdana"/>
                <a:cs typeface="Verdana"/>
              </a:rPr>
              <a:t>. All Rights Reserved.</a:t>
            </a:r>
            <a:endParaRPr lang="en-US" sz="600" b="0" i="1" dirty="0">
              <a:solidFill>
                <a:srgbClr val="706259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236" y="6463980"/>
            <a:ext cx="481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706259"/>
                </a:solidFill>
                <a:latin typeface="Verdana"/>
                <a:cs typeface="Verdana"/>
              </a:rPr>
              <a:t>Insight </a:t>
            </a:r>
            <a:r>
              <a:rPr lang="en-US" sz="1200" baseline="0" dirty="0">
                <a:solidFill>
                  <a:srgbClr val="706259"/>
                </a:solidFill>
                <a:latin typeface="Verdana"/>
                <a:cs typeface="Verdana"/>
              </a:rPr>
              <a:t>Presentation</a:t>
            </a:r>
            <a:endParaRPr lang="en-US" sz="1200" dirty="0">
              <a:solidFill>
                <a:srgbClr val="706259"/>
              </a:solidFill>
              <a:latin typeface="Verdana"/>
              <a:cs typeface="Verdana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047345" y="-31750"/>
            <a:ext cx="2107238" cy="750481"/>
            <a:chOff x="6628689" y="-31750"/>
            <a:chExt cx="2525894" cy="899583"/>
          </a:xfrm>
        </p:grpSpPr>
        <p:sp>
          <p:nvSpPr>
            <p:cNvPr id="12" name="Freeform 11"/>
            <p:cNvSpPr/>
            <p:nvPr userDrawn="1"/>
          </p:nvSpPr>
          <p:spPr>
            <a:xfrm>
              <a:off x="6953249" y="-31750"/>
              <a:ext cx="2201334" cy="899583"/>
            </a:xfrm>
            <a:custGeom>
              <a:avLst/>
              <a:gdLst>
                <a:gd name="connsiteX0" fmla="*/ 0 w 2201334"/>
                <a:gd name="connsiteY0" fmla="*/ 899583 h 899583"/>
                <a:gd name="connsiteX1" fmla="*/ 285750 w 2201334"/>
                <a:gd name="connsiteY1" fmla="*/ 10583 h 899583"/>
                <a:gd name="connsiteX2" fmla="*/ 2201334 w 2201334"/>
                <a:gd name="connsiteY2" fmla="*/ 0 h 899583"/>
                <a:gd name="connsiteX3" fmla="*/ 2201334 w 2201334"/>
                <a:gd name="connsiteY3" fmla="*/ 899583 h 899583"/>
                <a:gd name="connsiteX4" fmla="*/ 0 w 2201334"/>
                <a:gd name="connsiteY4" fmla="*/ 899583 h 89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334" h="899583">
                  <a:moveTo>
                    <a:pt x="0" y="899583"/>
                  </a:moveTo>
                  <a:lnTo>
                    <a:pt x="285750" y="10583"/>
                  </a:lnTo>
                  <a:lnTo>
                    <a:pt x="2201334" y="0"/>
                  </a:lnTo>
                  <a:lnTo>
                    <a:pt x="2201334" y="899583"/>
                  </a:lnTo>
                  <a:lnTo>
                    <a:pt x="0" y="89958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nsight-logo-W.png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968" y="181419"/>
              <a:ext cx="1297544" cy="532676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 userDrawn="1"/>
          </p:nvSpPr>
          <p:spPr>
            <a:xfrm>
              <a:off x="6628689" y="-21166"/>
              <a:ext cx="783167" cy="645583"/>
            </a:xfrm>
            <a:custGeom>
              <a:avLst/>
              <a:gdLst>
                <a:gd name="connsiteX0" fmla="*/ 783167 w 783167"/>
                <a:gd name="connsiteY0" fmla="*/ 0 h 645583"/>
                <a:gd name="connsiteX1" fmla="*/ 592667 w 783167"/>
                <a:gd name="connsiteY1" fmla="*/ 645583 h 645583"/>
                <a:gd name="connsiteX2" fmla="*/ 0 w 783167"/>
                <a:gd name="connsiteY2" fmla="*/ 645583 h 645583"/>
                <a:gd name="connsiteX3" fmla="*/ 222250 w 783167"/>
                <a:gd name="connsiteY3" fmla="*/ 0 h 645583"/>
                <a:gd name="connsiteX4" fmla="*/ 783167 w 783167"/>
                <a:gd name="connsiteY4" fmla="*/ 0 h 64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167" h="645583">
                  <a:moveTo>
                    <a:pt x="783167" y="0"/>
                  </a:moveTo>
                  <a:lnTo>
                    <a:pt x="592667" y="645583"/>
                  </a:lnTo>
                  <a:lnTo>
                    <a:pt x="0" y="645583"/>
                  </a:lnTo>
                  <a:lnTo>
                    <a:pt x="222250" y="0"/>
                  </a:lnTo>
                  <a:lnTo>
                    <a:pt x="783167" y="0"/>
                  </a:lnTo>
                  <a:close/>
                </a:path>
              </a:pathLst>
            </a:custGeom>
            <a:gradFill>
              <a:gsLst>
                <a:gs pos="5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alpha val="75000"/>
                  </a:schemeClr>
                </a:gs>
              </a:gsLst>
              <a:lin ang="10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8626596" y="6495347"/>
            <a:ext cx="64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57A718-7638-AA4D-9012-BBF5E9D5FCFE}" type="slidenum">
              <a:rPr lang="en-US" sz="1000" smtClean="0">
                <a:solidFill>
                  <a:srgbClr val="706259"/>
                </a:solidFill>
                <a:latin typeface="Verdana"/>
                <a:cs typeface="Verdana"/>
              </a:rPr>
              <a:t>‹#›</a:t>
            </a:fld>
            <a:endParaRPr lang="en-US" sz="1000" dirty="0" err="1">
              <a:solidFill>
                <a:srgbClr val="706259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328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rgbClr val="706259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Tx/>
        <a:buFont typeface="Arial"/>
        <a:buChar char="•"/>
        <a:defRPr sz="2000" kern="1200" baseline="0">
          <a:solidFill>
            <a:srgbClr val="706259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ClrTx/>
        <a:buFont typeface="Arial"/>
        <a:buChar char="•"/>
        <a:defRPr sz="2000" kern="1200" baseline="0">
          <a:solidFill>
            <a:srgbClr val="706259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ClrTx/>
        <a:buFont typeface="Arial"/>
        <a:buChar char="•"/>
        <a:defRPr sz="2000" kern="1200" baseline="0">
          <a:solidFill>
            <a:srgbClr val="706259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ClrTx/>
        <a:buFont typeface="Arial"/>
        <a:buChar char="•"/>
        <a:defRPr sz="2000" kern="1200" baseline="0">
          <a:solidFill>
            <a:srgbClr val="706259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ClrTx/>
        <a:buFont typeface="Arial"/>
        <a:buChar char="•"/>
        <a:defRPr sz="2000" kern="1200" baseline="0">
          <a:solidFill>
            <a:srgbClr val="706259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cDtuNhsA-Lk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tiff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tiff"/><Relationship Id="rId11" Type="http://schemas.openxmlformats.org/officeDocument/2006/relationships/image" Target="../media/image32.jpeg"/><Relationship Id="rId5" Type="http://schemas.openxmlformats.org/officeDocument/2006/relationships/image" Target="../media/image26.tiff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groupnamingpolic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aka.ms/groupexpiry" TargetMode="External"/><Relationship Id="rId5" Type="http://schemas.openxmlformats.org/officeDocument/2006/relationships/hyperlink" Target="https://aka.ms/teamsbasicanalytics" TargetMode="External"/><Relationship Id="rId4" Type="http://schemas.openxmlformats.org/officeDocument/2006/relationships/hyperlink" Target="https://aka.ms/teamspowershellcmdlet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ka.ms/TeamsEduITGuide" TargetMode="External"/><Relationship Id="rId13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hyperlink" Target="http://www.support.office.com/education" TargetMode="Externa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://www.successwithteams.com/" TargetMode="External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hyperlink" Target="Education.microsoft.com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microsoft-365/roadmap?filters=Education" TargetMode="External"/><Relationship Id="rId2" Type="http://schemas.openxmlformats.org/officeDocument/2006/relationships/hyperlink" Target="https://www.microsoft.com/en-us/videoplayer/embed/RWlZqk?autoplay=true" TargetMode="Externa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https://www.youtube.com/embed/U3wBBdBdDRA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education" TargetMode="External"/><Relationship Id="rId2" Type="http://schemas.openxmlformats.org/officeDocument/2006/relationships/hyperlink" Target="https://education.microsoft.com/" TargetMode="Externa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youtube.com/user/Microsoftedu" TargetMode="External"/><Relationship Id="rId4" Type="http://schemas.openxmlformats.org/officeDocument/2006/relationships/hyperlink" Target="https://www.microsoft.com/en-us/education/educators/default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281" y="3006567"/>
            <a:ext cx="7257800" cy="1174210"/>
          </a:xfrm>
        </p:spPr>
        <p:txBody>
          <a:bodyPr/>
          <a:lstStyle/>
          <a:p>
            <a:pPr algn="r"/>
            <a:r>
              <a:rPr lang="en-US" sz="2400" dirty="0"/>
              <a:t> Office 365 for Education</a:t>
            </a: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8422" y="5237476"/>
            <a:ext cx="6630320" cy="117421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1800" dirty="0"/>
              <a:t>Scott Robinson</a:t>
            </a:r>
          </a:p>
          <a:p>
            <a:pPr algn="r"/>
            <a:r>
              <a:rPr lang="en-US" sz="1800" dirty="0"/>
              <a:t>Enterprise Solutions Architect</a:t>
            </a:r>
          </a:p>
          <a:p>
            <a:pPr algn="r"/>
            <a:r>
              <a:rPr lang="en-US" sz="1800" dirty="0"/>
              <a:t>Insight</a:t>
            </a:r>
          </a:p>
          <a:p>
            <a:pPr algn="r"/>
            <a:r>
              <a:rPr lang="en-US" sz="1800" dirty="0" err="1"/>
              <a:t>Scott.Robinson@insight.com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895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17C5-909D-E14F-8571-E439C20B4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Microsoft Teams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09E6D-B0F6-9C43-83E7-D63E0801BA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5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282C5B-AC28-4E0F-9887-2DFD7E16F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819" y="4553033"/>
            <a:ext cx="2593562" cy="1497574"/>
          </a:xfrm>
        </p:spPr>
        <p:txBody>
          <a:bodyPr/>
          <a:lstStyle/>
          <a:p>
            <a:r>
              <a:rPr lang="en-US"/>
              <a:t>Manage your most efficient </a:t>
            </a:r>
            <a:br>
              <a:rPr lang="en-US"/>
            </a:br>
            <a:r>
              <a:rPr lang="en-US"/>
              <a:t>class workflow</a:t>
            </a:r>
          </a:p>
          <a:p>
            <a:pPr lvl="1"/>
            <a:r>
              <a:rPr lang="en-US"/>
              <a:t>Save time and simplify the everyday logistics to focus on what truly matters– educating.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5A995AD-130F-475B-8E0C-545AAB70F8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11021" y="4553192"/>
            <a:ext cx="2717288" cy="1058704"/>
          </a:xfrm>
        </p:spPr>
        <p:txBody>
          <a:bodyPr/>
          <a:lstStyle/>
          <a:p>
            <a:r>
              <a:rPr lang="en-US"/>
              <a:t>Engage the voice within every student</a:t>
            </a:r>
          </a:p>
          <a:p>
            <a:pPr lvl="1"/>
            <a:r>
              <a:rPr lang="en-US"/>
              <a:t>Empower students while helping </a:t>
            </a:r>
            <a:br>
              <a:rPr lang="en-US"/>
            </a:br>
            <a:r>
              <a:rPr lang="en-US"/>
              <a:t>them develop the skills they’ll need to </a:t>
            </a:r>
            <a:br>
              <a:rPr lang="en-US"/>
            </a:br>
            <a:r>
              <a:rPr lang="en-US"/>
              <a:t>be successful. </a:t>
            </a:r>
          </a:p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F39377B-19D0-4E6E-B47B-B45EB9E839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223" y="4553033"/>
            <a:ext cx="2722891" cy="1237078"/>
          </a:xfrm>
        </p:spPr>
        <p:txBody>
          <a:bodyPr/>
          <a:lstStyle/>
          <a:p>
            <a:r>
              <a:rPr lang="en-US"/>
              <a:t>Connect in one hub for the </a:t>
            </a:r>
            <a:br>
              <a:rPr lang="en-US"/>
            </a:br>
            <a:r>
              <a:rPr lang="en-US"/>
              <a:t>entire school</a:t>
            </a:r>
          </a:p>
          <a:p>
            <a:pPr lvl="1"/>
            <a:r>
              <a:rPr lang="en-US"/>
              <a:t>Streamline school communication and collaboration by keeping all your teams in just one place.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23C6F-133C-4CCB-AA80-7FA4A8A2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Microsoft Teams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789A456-B944-40F7-881E-E9B00732E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4045563" y="833404"/>
            <a:ext cx="93339" cy="2769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3802" tIns="34285" rIns="68570" bIns="34285" numCol="1" anchor="ctr" anchorCtr="0" compatLnSpc="1">
            <a:prstTxWarp prst="textNoShape">
              <a:avLst/>
            </a:prstTxWarp>
            <a:spAutoFit/>
          </a:bodyPr>
          <a:lstStyle/>
          <a:p>
            <a:pPr defTabSz="685669">
              <a:defRPr/>
            </a:pPr>
            <a:endParaRPr lang="en-US" sz="1350">
              <a:solidFill>
                <a:srgbClr val="2C292A"/>
              </a:solidFill>
              <a:latin typeface="Segoe UI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9A76A68-7739-48BF-A025-0B8F5915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4045563" y="833404"/>
            <a:ext cx="93339" cy="2769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3802" tIns="34285" rIns="68570" bIns="34285" numCol="1" anchor="ctr" anchorCtr="0" compatLnSpc="1">
            <a:prstTxWarp prst="textNoShape">
              <a:avLst/>
            </a:prstTxWarp>
            <a:spAutoFit/>
          </a:bodyPr>
          <a:lstStyle/>
          <a:p>
            <a:pPr defTabSz="685669">
              <a:defRPr/>
            </a:pPr>
            <a:endParaRPr lang="en-US" sz="1350">
              <a:solidFill>
                <a:srgbClr val="2C292A"/>
              </a:solidFill>
              <a:latin typeface="Segoe UI"/>
            </a:endParaRP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230A618-0067-4831-A303-58580081D32D}"/>
              </a:ext>
            </a:extLst>
          </p:cNvPr>
          <p:cNvSpPr txBox="1">
            <a:spLocks/>
          </p:cNvSpPr>
          <p:nvPr/>
        </p:nvSpPr>
        <p:spPr>
          <a:xfrm>
            <a:off x="319818" y="1642148"/>
            <a:ext cx="8504831" cy="552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75">
              <a:spcAft>
                <a:spcPts val="588"/>
              </a:spcAft>
            </a:pPr>
            <a:r>
              <a:rPr lang="en-US" sz="1765">
                <a:solidFill>
                  <a:srgbClr val="282828"/>
                </a:solidFill>
                <a:latin typeface="Segoe UI"/>
              </a:rPr>
              <a:t>The hub for teamwork in Office 365 Education</a:t>
            </a:r>
          </a:p>
          <a:p>
            <a:pPr defTabSz="685775">
              <a:spcAft>
                <a:spcPts val="588"/>
              </a:spcAft>
            </a:pPr>
            <a:endParaRPr lang="en-US" sz="1324">
              <a:solidFill>
                <a:srgbClr val="0078D4"/>
              </a:solidFill>
              <a:latin typeface="Segoe UI Semibold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2A5DE01-3492-4287-8839-E248839115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2459041"/>
            <a:ext cx="2723457" cy="1937585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53E11C1-D49F-42BB-BE34-2C72EB8FD7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22" y="2461236"/>
            <a:ext cx="2717288" cy="1933195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ED44B39-9270-499F-A896-1EE86A3FEF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23" y="2459935"/>
            <a:ext cx="2725459" cy="19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20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5AF4F6C-0EF8-456A-B2CD-CE323864AA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2282"/>
            <a:ext cx="9187742" cy="51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315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Microsoft Teams</a:t>
            </a:r>
            <a:br>
              <a:rPr lang="en-US"/>
            </a:br>
            <a:br>
              <a:rPr lang="en-US" sz="588"/>
            </a:br>
            <a:r>
              <a:rPr lang="en-US" sz="1324">
                <a:latin typeface="+mn-lt"/>
              </a:rPr>
              <a:t>The hub for teamwork in Office 365</a:t>
            </a:r>
            <a:endParaRPr lang="en-US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830D0B-B21A-42E0-AD19-C43200884DDD}"/>
              </a:ext>
            </a:extLst>
          </p:cNvPr>
          <p:cNvSpPr txBox="1"/>
          <p:nvPr/>
        </p:nvSpPr>
        <p:spPr>
          <a:xfrm>
            <a:off x="868447" y="2452223"/>
            <a:ext cx="2609283" cy="3661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9154">
              <a:buSzPct val="90000"/>
              <a:defRPr/>
            </a:pPr>
            <a:r>
              <a:rPr lang="en-US" sz="1350">
                <a:ln w="3175">
                  <a:noFill/>
                </a:ln>
                <a:solidFill>
                  <a:srgbClr val="2F2F2F"/>
                </a:solidFill>
                <a:latin typeface="Segoe UI Semibold"/>
                <a:cs typeface="Segoe UI" pitchFamily="34" charset="0"/>
              </a:rPr>
              <a:t>Communicate</a:t>
            </a:r>
          </a:p>
          <a:p>
            <a:pPr defTabSz="699154">
              <a:buSzPct val="90000"/>
              <a:defRPr/>
            </a:pPr>
            <a:r>
              <a:rPr lang="en-US" sz="1029">
                <a:ln w="3175">
                  <a:noFill/>
                </a:ln>
                <a:solidFill>
                  <a:srgbClr val="2F2F2F"/>
                </a:solidFill>
                <a:latin typeface="Segoe UI"/>
                <a:cs typeface="Segoe UI" pitchFamily="34" charset="0"/>
              </a:rPr>
              <a:t>through chat, meetings &amp; calls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10D949-D8AD-449A-A61A-7CC0C2759CD4}"/>
              </a:ext>
            </a:extLst>
          </p:cNvPr>
          <p:cNvSpPr txBox="1"/>
          <p:nvPr/>
        </p:nvSpPr>
        <p:spPr>
          <a:xfrm>
            <a:off x="868446" y="3174587"/>
            <a:ext cx="2609284" cy="3661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9154">
              <a:buSzPct val="90000"/>
              <a:defRPr/>
            </a:pPr>
            <a:r>
              <a:rPr lang="en-US" sz="1350">
                <a:ln w="3175">
                  <a:noFill/>
                </a:ln>
                <a:solidFill>
                  <a:srgbClr val="2F2F2F"/>
                </a:solidFill>
                <a:latin typeface="Segoe UI Semibold"/>
                <a:cs typeface="Segoe UI" pitchFamily="34" charset="0"/>
              </a:rPr>
              <a:t>Collaborate</a:t>
            </a:r>
          </a:p>
          <a:p>
            <a:pPr defTabSz="699154">
              <a:buSzPct val="90000"/>
              <a:defRPr/>
            </a:pPr>
            <a:r>
              <a:rPr lang="en-US" sz="1029">
                <a:ln w="3175">
                  <a:noFill/>
                </a:ln>
                <a:solidFill>
                  <a:srgbClr val="2F2F2F"/>
                </a:solidFill>
                <a:latin typeface="Segoe UI"/>
                <a:cs typeface="Segoe UI" pitchFamily="34" charset="0"/>
              </a:rPr>
              <a:t>with deeply integrated Office 365 apps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187656-EC47-49E4-B2AD-9E0766B12D1C}"/>
              </a:ext>
            </a:extLst>
          </p:cNvPr>
          <p:cNvSpPr txBox="1"/>
          <p:nvPr/>
        </p:nvSpPr>
        <p:spPr>
          <a:xfrm>
            <a:off x="868447" y="3896951"/>
            <a:ext cx="2609285" cy="3661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9154">
              <a:buSzPct val="90000"/>
              <a:defRPr/>
            </a:pPr>
            <a:r>
              <a:rPr lang="en-US" sz="1350">
                <a:ln w="3175">
                  <a:noFill/>
                </a:ln>
                <a:solidFill>
                  <a:srgbClr val="2F2F2F"/>
                </a:solidFill>
                <a:latin typeface="Segoe UI Semibold"/>
                <a:cs typeface="Segoe UI" pitchFamily="34" charset="0"/>
              </a:rPr>
              <a:t>Customize &amp; extend</a:t>
            </a:r>
          </a:p>
          <a:p>
            <a:pPr defTabSz="699154">
              <a:buSzPct val="90000"/>
              <a:defRPr/>
            </a:pPr>
            <a:r>
              <a:rPr lang="en-US" sz="1029">
                <a:ln w="3175">
                  <a:noFill/>
                </a:ln>
                <a:solidFill>
                  <a:srgbClr val="2F2F2F"/>
                </a:solidFill>
                <a:latin typeface="Segoe UI"/>
                <a:cs typeface="Segoe UI" pitchFamily="34" charset="0"/>
              </a:rPr>
              <a:t>with 3rd party apps, processes, and devices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0E4C61-7635-4B75-BFD8-CC199F557225}"/>
              </a:ext>
            </a:extLst>
          </p:cNvPr>
          <p:cNvSpPr txBox="1"/>
          <p:nvPr/>
        </p:nvSpPr>
        <p:spPr>
          <a:xfrm>
            <a:off x="868448" y="4621342"/>
            <a:ext cx="2610562" cy="5245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99154">
              <a:buSzPct val="90000"/>
              <a:defRPr/>
            </a:pPr>
            <a:r>
              <a:rPr lang="en-US" sz="1350">
                <a:ln w="3175">
                  <a:noFill/>
                </a:ln>
                <a:solidFill>
                  <a:srgbClr val="2F2F2F"/>
                </a:solidFill>
                <a:latin typeface="Segoe UI Semibold"/>
                <a:cs typeface="Segoe UI" pitchFamily="34" charset="0"/>
              </a:rPr>
              <a:t>Work with confidence</a:t>
            </a:r>
          </a:p>
          <a:p>
            <a:pPr defTabSz="699154">
              <a:buSzPct val="90000"/>
              <a:defRPr/>
            </a:pPr>
            <a:r>
              <a:rPr lang="en-US" sz="1029">
                <a:ln w="3175">
                  <a:noFill/>
                </a:ln>
                <a:solidFill>
                  <a:srgbClr val="2F2F2F"/>
                </a:solidFill>
                <a:latin typeface="Segoe UI"/>
                <a:cs typeface="Segoe UI" pitchFamily="34" charset="0"/>
              </a:rPr>
              <a:t>enterprise level security, compliance, and manageability</a:t>
            </a:r>
          </a:p>
        </p:txBody>
      </p:sp>
      <p:pic>
        <p:nvPicPr>
          <p:cNvPr id="55" name="Picture 5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8CB65AA2-89A7-4521-A715-8A6F150C51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360586" y="1280002"/>
            <a:ext cx="5782767" cy="4720021"/>
          </a:xfrm>
          <a:prstGeom prst="rect">
            <a:avLst/>
          </a:prstGeom>
        </p:spPr>
      </p:pic>
      <p:pic>
        <p:nvPicPr>
          <p:cNvPr id="58" name="2.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4DF647-CA3F-4E21-8841-8F9A2B000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765"/>
          <a:stretch/>
        </p:blipFill>
        <p:spPr>
          <a:xfrm>
            <a:off x="3857000" y="1493095"/>
            <a:ext cx="5286353" cy="3952343"/>
          </a:xfrm>
          <a:prstGeom prst="rect">
            <a:avLst/>
          </a:prstGeom>
        </p:spPr>
      </p:pic>
      <p:pic>
        <p:nvPicPr>
          <p:cNvPr id="59" name="2.1 (files)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705D32B-912A-4079-A49D-FB1D9B672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19" t="55561" r="36291" b="38176"/>
          <a:stretch/>
        </p:blipFill>
        <p:spPr>
          <a:xfrm>
            <a:off x="6097529" y="3620335"/>
            <a:ext cx="2689164" cy="359063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2.1 (link)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DA5E9C3-AD9A-4894-B864-C50C316FE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24" t="11368" r="64669" b="85897"/>
          <a:stretch/>
        </p:blipFill>
        <p:spPr>
          <a:xfrm>
            <a:off x="6031629" y="1890986"/>
            <a:ext cx="440680" cy="211485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3">
            <a:extLst>
              <a:ext uri="{FF2B5EF4-FFF2-40B4-BE49-F238E27FC236}">
                <a16:creationId xmlns:a16="http://schemas.microsoft.com/office/drawing/2014/main" id="{DD9B6100-8193-4261-9E58-07A6D5F2F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010" y="1493094"/>
            <a:ext cx="5272991" cy="3952343"/>
          </a:xfrm>
          <a:prstGeom prst="rect">
            <a:avLst/>
          </a:prstGeom>
        </p:spPr>
      </p:pic>
      <p:pic>
        <p:nvPicPr>
          <p:cNvPr id="94" name="4">
            <a:extLst>
              <a:ext uri="{FF2B5EF4-FFF2-40B4-BE49-F238E27FC236}">
                <a16:creationId xmlns:a16="http://schemas.microsoft.com/office/drawing/2014/main" id="{B186FB99-9C6D-4770-96DB-7C907FF352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648" y="1493094"/>
            <a:ext cx="5286353" cy="395234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BCCF18E-7463-491F-B507-3151C269D329}"/>
              </a:ext>
            </a:extLst>
          </p:cNvPr>
          <p:cNvSpPr/>
          <p:nvPr/>
        </p:nvSpPr>
        <p:spPr bwMode="auto">
          <a:xfrm>
            <a:off x="3856469" y="5445437"/>
            <a:ext cx="5306641" cy="80883"/>
          </a:xfrm>
          <a:prstGeom prst="rect">
            <a:avLst/>
          </a:prstGeom>
          <a:solidFill>
            <a:srgbClr val="0E0E0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8" name="6_HEADER">
            <a:extLst>
              <a:ext uri="{FF2B5EF4-FFF2-40B4-BE49-F238E27FC236}">
                <a16:creationId xmlns:a16="http://schemas.microsoft.com/office/drawing/2014/main" id="{EF8B2021-23B7-431C-B582-5C6AF061CA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455951"/>
            <a:ext cx="3051056" cy="271211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Dark Blue Box">
            <a:extLst>
              <a:ext uri="{FF2B5EF4-FFF2-40B4-BE49-F238E27FC236}">
                <a16:creationId xmlns:a16="http://schemas.microsoft.com/office/drawing/2014/main" id="{7BF1B266-1EAF-458D-A2CD-071025284A52}"/>
              </a:ext>
            </a:extLst>
          </p:cNvPr>
          <p:cNvSpPr/>
          <p:nvPr/>
        </p:nvSpPr>
        <p:spPr bwMode="auto">
          <a:xfrm>
            <a:off x="3855937" y="1667216"/>
            <a:ext cx="311469" cy="3801283"/>
          </a:xfrm>
          <a:prstGeom prst="rect">
            <a:avLst/>
          </a:prstGeom>
          <a:solidFill>
            <a:srgbClr val="2939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970C00F-F61E-406A-95ED-097C6C6F1ABD}"/>
              </a:ext>
            </a:extLst>
          </p:cNvPr>
          <p:cNvSpPr/>
          <p:nvPr/>
        </p:nvSpPr>
        <p:spPr bwMode="auto">
          <a:xfrm>
            <a:off x="3788217" y="5461903"/>
            <a:ext cx="442957" cy="54281"/>
          </a:xfrm>
          <a:prstGeom prst="rect">
            <a:avLst/>
          </a:prstGeom>
          <a:solidFill>
            <a:srgbClr val="0E0E0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Small Buttons">
            <a:extLst>
              <a:ext uri="{FF2B5EF4-FFF2-40B4-BE49-F238E27FC236}">
                <a16:creationId xmlns:a16="http://schemas.microsoft.com/office/drawing/2014/main" id="{A8C9A957-2250-4437-B59C-8B2F5EA4656D}"/>
              </a:ext>
            </a:extLst>
          </p:cNvPr>
          <p:cNvGrpSpPr/>
          <p:nvPr/>
        </p:nvGrpSpPr>
        <p:grpSpPr>
          <a:xfrm>
            <a:off x="3855204" y="1668610"/>
            <a:ext cx="293624" cy="3769541"/>
            <a:chOff x="5243206" y="1102668"/>
            <a:chExt cx="399404" cy="5127564"/>
          </a:xfrm>
        </p:grpSpPr>
        <p:pic>
          <p:nvPicPr>
            <p:cNvPr id="87" name="8_Store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F47D94F2-C0AB-4ED8-BDC1-8F5D54481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5915444"/>
              <a:ext cx="395963" cy="314788"/>
            </a:xfrm>
            <a:prstGeom prst="rect">
              <a:avLst/>
            </a:prstGeom>
          </p:spPr>
        </p:pic>
        <p:pic>
          <p:nvPicPr>
            <p:cNvPr id="85" name="7_Feedback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D0071E79-8DC0-46F9-8C5B-7A2231759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5592733"/>
              <a:ext cx="395963" cy="322711"/>
            </a:xfrm>
            <a:prstGeom prst="rect">
              <a:avLst/>
            </a:prstGeom>
          </p:spPr>
        </p:pic>
        <p:pic>
          <p:nvPicPr>
            <p:cNvPr id="83" name="6_Files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02E81B7E-295B-4BE2-9D78-25C50E3E6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2811786"/>
              <a:ext cx="397684" cy="314788"/>
            </a:xfrm>
            <a:prstGeom prst="rect">
              <a:avLst/>
            </a:prstGeom>
          </p:spPr>
        </p:pic>
        <p:pic>
          <p:nvPicPr>
            <p:cNvPr id="63" name="5_Calling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CBBBFFFE-08F6-44FF-AA09-39823ACAE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2465482"/>
              <a:ext cx="395963" cy="326487"/>
            </a:xfrm>
            <a:prstGeom prst="rect">
              <a:avLst/>
            </a:prstGeom>
          </p:spPr>
        </p:pic>
        <p:pic>
          <p:nvPicPr>
            <p:cNvPr id="62" name="4_Meetings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2C083141-3B35-4A97-A318-EDCF7AD31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2119179"/>
              <a:ext cx="395963" cy="326486"/>
            </a:xfrm>
            <a:prstGeom prst="rect">
              <a:avLst/>
            </a:prstGeom>
          </p:spPr>
        </p:pic>
        <p:pic>
          <p:nvPicPr>
            <p:cNvPr id="84" name="3_Teams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0DCF911A-0DBA-4E59-A497-ED71F89D8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926" y="1786698"/>
              <a:ext cx="395963" cy="312664"/>
            </a:xfrm>
            <a:prstGeom prst="rect">
              <a:avLst/>
            </a:prstGeom>
          </p:spPr>
        </p:pic>
        <p:pic>
          <p:nvPicPr>
            <p:cNvPr id="61" name="2_Chat (small)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DAF58F77-95B3-46B2-A615-B8FD03DA9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3206" y="1453504"/>
              <a:ext cx="397683" cy="325569"/>
            </a:xfrm>
            <a:prstGeom prst="rect">
              <a:avLst/>
            </a:prstGeom>
          </p:spPr>
        </p:pic>
        <p:pic>
          <p:nvPicPr>
            <p:cNvPr id="56" name="1_Activity (small)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90250999-DFC9-43CC-9ACE-710D5C402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4156"/>
            <a:stretch/>
          </p:blipFill>
          <p:spPr>
            <a:xfrm>
              <a:off x="5244926" y="1102668"/>
              <a:ext cx="395963" cy="299896"/>
            </a:xfrm>
            <a:prstGeom prst="rect">
              <a:avLst/>
            </a:prstGeom>
          </p:spPr>
        </p:pic>
      </p:grpSp>
      <p:pic>
        <p:nvPicPr>
          <p:cNvPr id="106" name="3_CALLING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ABA099-BDA4-4D1F-8D87-18CB87C8C1A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639" y="2767783"/>
            <a:ext cx="579061" cy="465317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1_CHAT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8FA41FB-7BA2-4D57-9C71-F52E57FA799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639" y="1651270"/>
            <a:ext cx="579061" cy="474892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5_STORE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7325310-6FD2-44A4-A99A-D8B743D2B24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570" y="4978149"/>
            <a:ext cx="575130" cy="478321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2_MEETINGS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0DFA906-11E4-4678-A9EF-9170F053611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639" y="2202605"/>
            <a:ext cx="579061" cy="494983"/>
          </a:xfrm>
          <a:prstGeom prst="rect">
            <a:avLst/>
          </a:prstGeom>
          <a:ln w="12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" name="Rectangular Callout 59">
            <a:extLst>
              <a:ext uri="{FF2B5EF4-FFF2-40B4-BE49-F238E27FC236}">
                <a16:creationId xmlns:a16="http://schemas.microsoft.com/office/drawing/2014/main" id="{3BD33CA6-DE8E-4CD0-B54B-C85416DCC8DE}"/>
              </a:ext>
            </a:extLst>
          </p:cNvPr>
          <p:cNvSpPr/>
          <p:nvPr/>
        </p:nvSpPr>
        <p:spPr>
          <a:xfrm>
            <a:off x="330271" y="2532589"/>
            <a:ext cx="299695" cy="205394"/>
          </a:xfrm>
          <a:prstGeom prst="wedgeRectCallout">
            <a:avLst>
              <a:gd name="adj1" fmla="val -34098"/>
              <a:gd name="adj2" fmla="val 8036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75">
              <a:defRPr/>
            </a:pPr>
            <a:endParaRPr lang="en-US" sz="1377">
              <a:solidFill>
                <a:srgbClr val="E6E6E6"/>
              </a:solidFill>
              <a:latin typeface="Segoe UI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5513EE3-7A8A-40A9-89D6-9F0F125C9786}"/>
              </a:ext>
            </a:extLst>
          </p:cNvPr>
          <p:cNvGrpSpPr/>
          <p:nvPr/>
        </p:nvGrpSpPr>
        <p:grpSpPr>
          <a:xfrm>
            <a:off x="316528" y="3192185"/>
            <a:ext cx="327182" cy="330929"/>
            <a:chOff x="703263" y="3005138"/>
            <a:chExt cx="415924" cy="420687"/>
          </a:xfrm>
        </p:grpSpPr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8E2F1C6E-2492-4EBA-8BD6-3B4824AA8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8" y="3073400"/>
              <a:ext cx="120650" cy="204787"/>
            </a:xfrm>
            <a:custGeom>
              <a:avLst/>
              <a:gdLst>
                <a:gd name="T0" fmla="*/ 53 w 55"/>
                <a:gd name="T1" fmla="*/ 94 h 94"/>
                <a:gd name="T2" fmla="*/ 55 w 55"/>
                <a:gd name="T3" fmla="*/ 78 h 94"/>
                <a:gd name="T4" fmla="*/ 0 w 55"/>
                <a:gd name="T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94">
                  <a:moveTo>
                    <a:pt x="53" y="94"/>
                  </a:moveTo>
                  <a:cubicBezTo>
                    <a:pt x="54" y="89"/>
                    <a:pt x="55" y="84"/>
                    <a:pt x="55" y="78"/>
                  </a:cubicBezTo>
                  <a:cubicBezTo>
                    <a:pt x="55" y="42"/>
                    <a:pt x="32" y="11"/>
                    <a:pt x="0" y="0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DC9CD6B8-20ED-45CD-B0B0-E19E3AC90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25" y="3384550"/>
              <a:ext cx="228600" cy="41275"/>
            </a:xfrm>
            <a:custGeom>
              <a:avLst/>
              <a:gdLst>
                <a:gd name="T0" fmla="*/ 0 w 104"/>
                <a:gd name="T1" fmla="*/ 0 h 19"/>
                <a:gd name="T2" fmla="*/ 52 w 104"/>
                <a:gd name="T3" fmla="*/ 19 h 19"/>
                <a:gd name="T4" fmla="*/ 104 w 10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9">
                  <a:moveTo>
                    <a:pt x="0" y="0"/>
                  </a:moveTo>
                  <a:cubicBezTo>
                    <a:pt x="14" y="12"/>
                    <a:pt x="32" y="19"/>
                    <a:pt x="52" y="19"/>
                  </a:cubicBezTo>
                  <a:cubicBezTo>
                    <a:pt x="72" y="19"/>
                    <a:pt x="90" y="12"/>
                    <a:pt x="104" y="0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DDDBB02A-95E5-43E9-8ABB-80E4E1F78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3073400"/>
              <a:ext cx="120650" cy="204787"/>
            </a:xfrm>
            <a:custGeom>
              <a:avLst/>
              <a:gdLst>
                <a:gd name="T0" fmla="*/ 55 w 55"/>
                <a:gd name="T1" fmla="*/ 0 h 94"/>
                <a:gd name="T2" fmla="*/ 0 w 55"/>
                <a:gd name="T3" fmla="*/ 78 h 94"/>
                <a:gd name="T4" fmla="*/ 2 w 55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94">
                  <a:moveTo>
                    <a:pt x="55" y="0"/>
                  </a:moveTo>
                  <a:cubicBezTo>
                    <a:pt x="23" y="11"/>
                    <a:pt x="0" y="42"/>
                    <a:pt x="0" y="78"/>
                  </a:cubicBezTo>
                  <a:cubicBezTo>
                    <a:pt x="0" y="84"/>
                    <a:pt x="1" y="89"/>
                    <a:pt x="2" y="94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17" name="Oval 15">
              <a:extLst>
                <a:ext uri="{FF2B5EF4-FFF2-40B4-BE49-F238E27FC236}">
                  <a16:creationId xmlns:a16="http://schemas.microsoft.com/office/drawing/2014/main" id="{FDE7152E-4585-4F4D-AAD7-7C9ED57AA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3005138"/>
              <a:ext cx="87312" cy="87312"/>
            </a:xfrm>
            <a:prstGeom prst="ellips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18" name="Oval 16">
              <a:extLst>
                <a:ext uri="{FF2B5EF4-FFF2-40B4-BE49-F238E27FC236}">
                  <a16:creationId xmlns:a16="http://schemas.microsoft.com/office/drawing/2014/main" id="{795521FA-1D75-4155-8087-DC4923AA4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3" y="3303588"/>
              <a:ext cx="87312" cy="87312"/>
            </a:xfrm>
            <a:prstGeom prst="ellips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19" name="Oval 17">
              <a:extLst>
                <a:ext uri="{FF2B5EF4-FFF2-40B4-BE49-F238E27FC236}">
                  <a16:creationId xmlns:a16="http://schemas.microsoft.com/office/drawing/2014/main" id="{DE59A25C-E68D-452B-B1A0-F8D3D3165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875" y="3303588"/>
              <a:ext cx="87312" cy="87312"/>
            </a:xfrm>
            <a:prstGeom prst="ellips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1B44C1F-5637-4C8E-8221-4A9CB04BA36C}"/>
              </a:ext>
            </a:extLst>
          </p:cNvPr>
          <p:cNvGrpSpPr/>
          <p:nvPr/>
        </p:nvGrpSpPr>
        <p:grpSpPr>
          <a:xfrm>
            <a:off x="331165" y="3901688"/>
            <a:ext cx="297908" cy="356652"/>
            <a:chOff x="645995" y="3976119"/>
            <a:chExt cx="425674" cy="509610"/>
          </a:xfrm>
        </p:grpSpPr>
        <p:sp>
          <p:nvSpPr>
            <p:cNvPr id="121" name="Line 198">
              <a:extLst>
                <a:ext uri="{FF2B5EF4-FFF2-40B4-BE49-F238E27FC236}">
                  <a16:creationId xmlns:a16="http://schemas.microsoft.com/office/drawing/2014/main" id="{256C85FA-FFF2-4D6A-843A-4989873696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71899" y="4230924"/>
              <a:ext cx="50961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22" name="Line 199">
              <a:extLst>
                <a:ext uri="{FF2B5EF4-FFF2-40B4-BE49-F238E27FC236}">
                  <a16:creationId xmlns:a16="http://schemas.microsoft.com/office/drawing/2014/main" id="{0BDE5BBF-C13E-4081-B1F9-320D4EE7E6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04028" y="4230924"/>
              <a:ext cx="50961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23" name="Line 200">
              <a:extLst>
                <a:ext uri="{FF2B5EF4-FFF2-40B4-BE49-F238E27FC236}">
                  <a16:creationId xmlns:a16="http://schemas.microsoft.com/office/drawing/2014/main" id="{A6B5F97A-276F-4B3C-8A92-C939C2D290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33158" y="4230924"/>
              <a:ext cx="50961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24" name="Oval 209">
              <a:extLst>
                <a:ext uri="{FF2B5EF4-FFF2-40B4-BE49-F238E27FC236}">
                  <a16:creationId xmlns:a16="http://schemas.microsoft.com/office/drawing/2014/main" id="{815C3F40-E78B-4F96-9BEE-E3FEC33230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4735" y="4257905"/>
              <a:ext cx="86934" cy="86934"/>
            </a:xfrm>
            <a:prstGeom prst="ellipse">
              <a:avLst/>
            </a:prstGeom>
            <a:solidFill>
              <a:schemeClr val="bg2"/>
            </a:solidFill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28" name="Oval 210">
              <a:extLst>
                <a:ext uri="{FF2B5EF4-FFF2-40B4-BE49-F238E27FC236}">
                  <a16:creationId xmlns:a16="http://schemas.microsoft.com/office/drawing/2014/main" id="{F06E56B6-7C77-4868-8AB5-849A4B2B62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13865" y="4060057"/>
              <a:ext cx="86934" cy="86934"/>
            </a:xfrm>
            <a:prstGeom prst="ellipse">
              <a:avLst/>
            </a:prstGeom>
            <a:solidFill>
              <a:schemeClr val="bg2"/>
            </a:solidFill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29" name="Oval 211">
              <a:extLst>
                <a:ext uri="{FF2B5EF4-FFF2-40B4-BE49-F238E27FC236}">
                  <a16:creationId xmlns:a16="http://schemas.microsoft.com/office/drawing/2014/main" id="{611C2E6C-F691-4435-89C2-8532291D40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45995" y="4203947"/>
              <a:ext cx="83936" cy="83936"/>
            </a:xfrm>
            <a:prstGeom prst="ellipse">
              <a:avLst/>
            </a:prstGeom>
            <a:solidFill>
              <a:schemeClr val="bg2"/>
            </a:solidFill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 kern="0">
                <a:solidFill>
                  <a:srgbClr val="353535"/>
                </a:solidFill>
                <a:latin typeface="Segoe UI Semilight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F3B4B37-1830-4BAE-9E5F-BCD3394F5695}"/>
              </a:ext>
            </a:extLst>
          </p:cNvPr>
          <p:cNvGrpSpPr/>
          <p:nvPr/>
        </p:nvGrpSpPr>
        <p:grpSpPr>
          <a:xfrm>
            <a:off x="352903" y="4635407"/>
            <a:ext cx="254431" cy="333941"/>
            <a:chOff x="765176" y="4954588"/>
            <a:chExt cx="177800" cy="233363"/>
          </a:xfrm>
        </p:grpSpPr>
        <p:sp>
          <p:nvSpPr>
            <p:cNvPr id="131" name="Freeform 21">
              <a:extLst>
                <a:ext uri="{FF2B5EF4-FFF2-40B4-BE49-F238E27FC236}">
                  <a16:creationId xmlns:a16="http://schemas.microsoft.com/office/drawing/2014/main" id="{1BC646A3-B2BA-4766-A1F6-443FC7D452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176" y="5056188"/>
              <a:ext cx="177800" cy="131763"/>
            </a:xfrm>
            <a:custGeom>
              <a:avLst/>
              <a:gdLst>
                <a:gd name="T0" fmla="*/ 112 w 112"/>
                <a:gd name="T1" fmla="*/ 83 h 83"/>
                <a:gd name="T2" fmla="*/ 0 w 112"/>
                <a:gd name="T3" fmla="*/ 83 h 83"/>
                <a:gd name="T4" fmla="*/ 0 w 112"/>
                <a:gd name="T5" fmla="*/ 0 h 83"/>
                <a:gd name="T6" fmla="*/ 112 w 112"/>
                <a:gd name="T7" fmla="*/ 0 h 83"/>
                <a:gd name="T8" fmla="*/ 112 w 112"/>
                <a:gd name="T9" fmla="*/ 83 h 83"/>
                <a:gd name="T10" fmla="*/ 112 w 112"/>
                <a:gd name="T11" fmla="*/ 83 h 83"/>
                <a:gd name="T12" fmla="*/ 112 w 112"/>
                <a:gd name="T13" fmla="*/ 83 h 83"/>
                <a:gd name="T14" fmla="*/ 11 w 112"/>
                <a:gd name="T15" fmla="*/ 71 h 83"/>
                <a:gd name="T16" fmla="*/ 11 w 112"/>
                <a:gd name="T17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83">
                  <a:moveTo>
                    <a:pt x="112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2" y="83"/>
                  </a:lnTo>
                  <a:moveTo>
                    <a:pt x="11" y="71"/>
                  </a:moveTo>
                  <a:lnTo>
                    <a:pt x="11" y="71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  <p:sp>
          <p:nvSpPr>
            <p:cNvPr id="132" name="Freeform 22">
              <a:extLst>
                <a:ext uri="{FF2B5EF4-FFF2-40B4-BE49-F238E27FC236}">
                  <a16:creationId xmlns:a16="http://schemas.microsoft.com/office/drawing/2014/main" id="{E9069B25-362C-47B3-AFE8-A3777D262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06" y="4954588"/>
              <a:ext cx="127741" cy="101600"/>
            </a:xfrm>
            <a:custGeom>
              <a:avLst/>
              <a:gdLst>
                <a:gd name="T0" fmla="*/ 0 w 54"/>
                <a:gd name="T1" fmla="*/ 46 h 46"/>
                <a:gd name="T2" fmla="*/ 0 w 54"/>
                <a:gd name="T3" fmla="*/ 27 h 46"/>
                <a:gd name="T4" fmla="*/ 27 w 54"/>
                <a:gd name="T5" fmla="*/ 0 h 46"/>
                <a:gd name="T6" fmla="*/ 54 w 54"/>
                <a:gd name="T7" fmla="*/ 27 h 46"/>
                <a:gd name="T8" fmla="*/ 54 w 54"/>
                <a:gd name="T9" fmla="*/ 46 h 46"/>
                <a:gd name="T10" fmla="*/ 54 w 54"/>
                <a:gd name="T11" fmla="*/ 46 h 46"/>
                <a:gd name="T12" fmla="*/ 54 w 54"/>
                <a:gd name="T13" fmla="*/ 46 h 46"/>
                <a:gd name="T14" fmla="*/ 45 w 54"/>
                <a:gd name="T1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6">
                  <a:moveTo>
                    <a:pt x="0" y="4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4" y="13"/>
                    <a:pt x="54" y="27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5" y="46"/>
                    <a:pt x="45" y="46"/>
                    <a:pt x="45" y="46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51" tIns="34275" rIns="68551" bIns="34275" numCol="1" anchor="t" anchorCtr="0" compatLnSpc="1">
              <a:prstTxWarp prst="textNoShape">
                <a:avLst/>
              </a:prstTxWarp>
            </a:bodyPr>
            <a:lstStyle/>
            <a:p>
              <a:pPr defTabSz="699154">
                <a:defRPr/>
              </a:pPr>
              <a:endParaRPr lang="en-US" sz="1377">
                <a:solidFill>
                  <a:srgbClr val="353535"/>
                </a:solidFill>
                <a:latin typeface="Segoe UI Semiligh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51F41-564D-4747-9562-E32F7092BFEA}"/>
              </a:ext>
            </a:extLst>
          </p:cNvPr>
          <p:cNvSpPr/>
          <p:nvPr/>
        </p:nvSpPr>
        <p:spPr bwMode="auto">
          <a:xfrm>
            <a:off x="1" y="3061435"/>
            <a:ext cx="3440252" cy="5924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3BC5AFE-DF2C-467F-9F19-2C00058C4DC9}"/>
              </a:ext>
            </a:extLst>
          </p:cNvPr>
          <p:cNvSpPr/>
          <p:nvPr/>
        </p:nvSpPr>
        <p:spPr bwMode="auto">
          <a:xfrm>
            <a:off x="1" y="3783799"/>
            <a:ext cx="3440252" cy="5924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7AFCFEC-519F-4DAC-869D-F55653C72877}"/>
              </a:ext>
            </a:extLst>
          </p:cNvPr>
          <p:cNvSpPr/>
          <p:nvPr/>
        </p:nvSpPr>
        <p:spPr bwMode="auto">
          <a:xfrm>
            <a:off x="1" y="4506164"/>
            <a:ext cx="3440252" cy="7005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F8D1554-77D1-4351-85F3-D4B2E5BE83B9}"/>
              </a:ext>
            </a:extLst>
          </p:cNvPr>
          <p:cNvSpPr/>
          <p:nvPr/>
        </p:nvSpPr>
        <p:spPr bwMode="auto">
          <a:xfrm>
            <a:off x="1" y="2339071"/>
            <a:ext cx="3440252" cy="5924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4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91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" presetClass="emph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75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75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75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75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7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75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7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75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7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75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8" grpId="0" animBg="1"/>
      <p:bldP spid="18" grpId="1" animBg="1"/>
      <p:bldP spid="18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36250-40BE-436D-9BA5-A55275197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989" y="2462164"/>
            <a:ext cx="3917750" cy="2614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471"/>
              </a:spcBef>
              <a:spcAft>
                <a:spcPts val="0"/>
              </a:spcAft>
            </a:pPr>
            <a:r>
              <a:rPr lang="en-US" sz="1324">
                <a:latin typeface="+mj-lt"/>
              </a:rPr>
              <a:t>Create collaborative classrooms </a:t>
            </a:r>
            <a:r>
              <a:rPr lang="en-US" sz="1324"/>
              <a:t>that save teachers time and better engage students in modern learning</a:t>
            </a:r>
          </a:p>
          <a:p>
            <a:pPr>
              <a:lnSpc>
                <a:spcPct val="100000"/>
              </a:lnSpc>
              <a:spcBef>
                <a:spcPts val="1471"/>
              </a:spcBef>
              <a:spcAft>
                <a:spcPts val="0"/>
              </a:spcAft>
            </a:pPr>
            <a:r>
              <a:rPr lang="en-US" sz="1324">
                <a:latin typeface="+mj-lt"/>
              </a:rPr>
              <a:t>Connect educators in professional learning communities </a:t>
            </a:r>
            <a:r>
              <a:rPr lang="en-US" sz="1324"/>
              <a:t>to improve teaching skills with built-in PLC Notebooks</a:t>
            </a:r>
          </a:p>
          <a:p>
            <a:pPr>
              <a:lnSpc>
                <a:spcPct val="100000"/>
              </a:lnSpc>
              <a:spcBef>
                <a:spcPts val="1471"/>
              </a:spcBef>
              <a:spcAft>
                <a:spcPts val="0"/>
              </a:spcAft>
            </a:pPr>
            <a:r>
              <a:rPr lang="en-US" sz="1324">
                <a:latin typeface="+mj-lt"/>
              </a:rPr>
              <a:t>Streamline staff communication </a:t>
            </a:r>
            <a:r>
              <a:rPr lang="en-US" sz="1324"/>
              <a:t>on school-wide initiatives using custom Staff Notebooks</a:t>
            </a:r>
          </a:p>
          <a:p>
            <a:pPr>
              <a:lnSpc>
                <a:spcPct val="100000"/>
              </a:lnSpc>
              <a:spcBef>
                <a:spcPts val="1471"/>
              </a:spcBef>
              <a:spcAft>
                <a:spcPts val="0"/>
              </a:spcAft>
            </a:pPr>
            <a:r>
              <a:rPr lang="en-US" sz="1324">
                <a:latin typeface="+mj-lt"/>
              </a:rPr>
              <a:t>Come together in a team </a:t>
            </a:r>
            <a:r>
              <a:rPr lang="en-US" sz="1324"/>
              <a:t>for any team or project, like student groups or planning events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Designed for education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A62D2F-DCCB-4041-B439-C14165A0F6AE}"/>
              </a:ext>
            </a:extLst>
          </p:cNvPr>
          <p:cNvGrpSpPr/>
          <p:nvPr/>
        </p:nvGrpSpPr>
        <p:grpSpPr>
          <a:xfrm>
            <a:off x="4409652" y="1600383"/>
            <a:ext cx="4743853" cy="4400206"/>
            <a:chOff x="5997431" y="1010216"/>
            <a:chExt cx="6451969" cy="59845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7431" y="1010216"/>
              <a:ext cx="6438162" cy="598458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B1C87F-34CA-4D49-9FB0-8CB50D7D87FD}"/>
                </a:ext>
              </a:extLst>
            </p:cNvPr>
            <p:cNvGrpSpPr/>
            <p:nvPr/>
          </p:nvGrpSpPr>
          <p:grpSpPr>
            <a:xfrm>
              <a:off x="6657407" y="1717335"/>
              <a:ext cx="5791993" cy="5276694"/>
              <a:chOff x="6657407" y="1717335"/>
              <a:chExt cx="5791993" cy="52766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60367" y="1717336"/>
                <a:ext cx="5789032" cy="5259951"/>
              </a:xfrm>
              <a:custGeom>
                <a:avLst/>
                <a:gdLst>
                  <a:gd name="connsiteX0" fmla="*/ 1157090 w 5891866"/>
                  <a:gd name="connsiteY0" fmla="*/ 1397209 h 5353386"/>
                  <a:gd name="connsiteX1" fmla="*/ 1157090 w 5891866"/>
                  <a:gd name="connsiteY1" fmla="*/ 4257432 h 5353386"/>
                  <a:gd name="connsiteX2" fmla="*/ 5113991 w 5891866"/>
                  <a:gd name="connsiteY2" fmla="*/ 4257432 h 5353386"/>
                  <a:gd name="connsiteX3" fmla="*/ 5113991 w 5891866"/>
                  <a:gd name="connsiteY3" fmla="*/ 1397209 h 5353386"/>
                  <a:gd name="connsiteX4" fmla="*/ 0 w 5891866"/>
                  <a:gd name="connsiteY4" fmla="*/ 0 h 5353386"/>
                  <a:gd name="connsiteX5" fmla="*/ 5891866 w 5891866"/>
                  <a:gd name="connsiteY5" fmla="*/ 0 h 5353386"/>
                  <a:gd name="connsiteX6" fmla="*/ 5891866 w 5891866"/>
                  <a:gd name="connsiteY6" fmla="*/ 5353386 h 5353386"/>
                  <a:gd name="connsiteX7" fmla="*/ 0 w 5891866"/>
                  <a:gd name="connsiteY7" fmla="*/ 5353386 h 5353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91866" h="5353386">
                    <a:moveTo>
                      <a:pt x="1157090" y="1397209"/>
                    </a:moveTo>
                    <a:lnTo>
                      <a:pt x="1157090" y="4257432"/>
                    </a:lnTo>
                    <a:lnTo>
                      <a:pt x="5113991" y="4257432"/>
                    </a:lnTo>
                    <a:lnTo>
                      <a:pt x="5113991" y="1397209"/>
                    </a:lnTo>
                    <a:close/>
                    <a:moveTo>
                      <a:pt x="0" y="0"/>
                    </a:moveTo>
                    <a:lnTo>
                      <a:pt x="5891866" y="0"/>
                    </a:lnTo>
                    <a:lnTo>
                      <a:pt x="5891866" y="5353386"/>
                    </a:lnTo>
                    <a:lnTo>
                      <a:pt x="0" y="5353386"/>
                    </a:lnTo>
                    <a:close/>
                  </a:path>
                </a:pathLst>
              </a:cu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2FDE2B7-0D87-41F6-A007-4BB70D0924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0159" b="4345"/>
              <a:stretch/>
            </p:blipFill>
            <p:spPr>
              <a:xfrm>
                <a:off x="6657407" y="1717335"/>
                <a:ext cx="5779068" cy="527669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D68840A-23E5-4887-8C09-B3F901750F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239" t="31250" r="32883" b="30299"/>
              <a:stretch/>
            </p:blipFill>
            <p:spPr>
              <a:xfrm>
                <a:off x="8331322" y="3330346"/>
                <a:ext cx="4118078" cy="2300875"/>
              </a:xfrm>
              <a:prstGeom prst="rect">
                <a:avLst/>
              </a:prstGeom>
            </p:spPr>
          </p:pic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5CB9625-8537-41D0-B878-0719B377C817}"/>
              </a:ext>
            </a:extLst>
          </p:cNvPr>
          <p:cNvSpPr/>
          <p:nvPr/>
        </p:nvSpPr>
        <p:spPr bwMode="auto">
          <a:xfrm>
            <a:off x="7537621" y="1117978"/>
            <a:ext cx="1284227" cy="441806"/>
          </a:xfrm>
          <a:prstGeom prst="rect">
            <a:avLst/>
          </a:prstGeom>
          <a:solidFill>
            <a:srgbClr val="ECEDE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466ACF7-AA8A-4FDA-9BC4-62E012BF4E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26" t="38166" r="66360" b="51235"/>
          <a:stretch/>
        </p:blipFill>
        <p:spPr>
          <a:xfrm>
            <a:off x="7630273" y="1122065"/>
            <a:ext cx="477149" cy="437008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10A71AF-4590-421C-8C00-611FD2476D8F}"/>
              </a:ext>
            </a:extLst>
          </p:cNvPr>
          <p:cNvCxnSpPr>
            <a:cxnSpLocks/>
          </p:cNvCxnSpPr>
          <p:nvPr/>
        </p:nvCxnSpPr>
        <p:spPr>
          <a:xfrm>
            <a:off x="7537621" y="1644644"/>
            <a:ext cx="642113" cy="0"/>
          </a:xfrm>
          <a:prstGeom prst="line">
            <a:avLst/>
          </a:prstGeom>
          <a:ln w="19050">
            <a:solidFill>
              <a:srgbClr val="9FA4FE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7DA1119-A4BC-47E7-8C0E-25C45D40FE2D}"/>
              </a:ext>
            </a:extLst>
          </p:cNvPr>
          <p:cNvCxnSpPr>
            <a:cxnSpLocks/>
          </p:cNvCxnSpPr>
          <p:nvPr/>
        </p:nvCxnSpPr>
        <p:spPr>
          <a:xfrm>
            <a:off x="8179735" y="1644644"/>
            <a:ext cx="642113" cy="0"/>
          </a:xfrm>
          <a:prstGeom prst="line">
            <a:avLst/>
          </a:prstGeom>
          <a:ln w="19050">
            <a:solidFill>
              <a:srgbClr val="FBC64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27BEE674-5693-42B4-BBC6-330E3AEE43EB}"/>
              </a:ext>
            </a:extLst>
          </p:cNvPr>
          <p:cNvSpPr/>
          <p:nvPr/>
        </p:nvSpPr>
        <p:spPr bwMode="auto">
          <a:xfrm rot="10800000">
            <a:off x="7818243" y="1559795"/>
            <a:ext cx="80869" cy="63199"/>
          </a:xfrm>
          <a:prstGeom prst="triangle">
            <a:avLst/>
          </a:prstGeom>
          <a:solidFill>
            <a:srgbClr val="9FA4F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13E525A-73AE-4855-A77E-448E74468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87" t="38166" r="39632" b="51235"/>
          <a:stretch/>
        </p:blipFill>
        <p:spPr>
          <a:xfrm>
            <a:off x="8307197" y="1131621"/>
            <a:ext cx="413178" cy="41223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E9CA2AC4-E44B-4569-B5C3-268C00C98600}"/>
              </a:ext>
            </a:extLst>
          </p:cNvPr>
          <p:cNvSpPr/>
          <p:nvPr/>
        </p:nvSpPr>
        <p:spPr bwMode="auto">
          <a:xfrm>
            <a:off x="8179734" y="1036569"/>
            <a:ext cx="642115" cy="5800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D8A042F-7B55-440A-8232-67DB4B828EAF}"/>
              </a:ext>
            </a:extLst>
          </p:cNvPr>
          <p:cNvSpPr/>
          <p:nvPr/>
        </p:nvSpPr>
        <p:spPr bwMode="auto">
          <a:xfrm>
            <a:off x="6895506" y="1036569"/>
            <a:ext cx="642115" cy="5800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53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075E-1E90-4250-9F1A-0C6C154C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Enterprise security and compliance</a:t>
            </a:r>
            <a:br>
              <a:rPr lang="en-US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4785E-84DB-4C3D-84CE-B4E274DC27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820" y="2466768"/>
            <a:ext cx="3940558" cy="1929858"/>
          </a:xfrm>
        </p:spPr>
        <p:txBody>
          <a:bodyPr/>
          <a:lstStyle/>
          <a:p>
            <a:pPr>
              <a:spcAft>
                <a:spcPts val="1324"/>
              </a:spcAft>
            </a:pPr>
            <a:r>
              <a:rPr lang="en-US" sz="1471" dirty="0">
                <a:solidFill>
                  <a:schemeClr val="tx1"/>
                </a:solidFill>
              </a:rPr>
              <a:t>Get the enterprise-level security and compliance features you expect from Office 365</a:t>
            </a:r>
          </a:p>
          <a:p>
            <a:pPr marL="0" lvl="1">
              <a:spcBef>
                <a:spcPts val="0"/>
              </a:spcBef>
              <a:spcAft>
                <a:spcPts val="1324"/>
              </a:spcAft>
            </a:pPr>
            <a:r>
              <a:rPr lang="en-US" sz="1176" dirty="0"/>
              <a:t>Served from our global hyper-scale cloud, including ability for local data residency</a:t>
            </a:r>
          </a:p>
          <a:p>
            <a:pPr marL="0" lvl="1">
              <a:spcBef>
                <a:spcPts val="0"/>
              </a:spcBef>
              <a:spcAft>
                <a:spcPts val="1324"/>
              </a:spcAft>
            </a:pPr>
            <a:r>
              <a:rPr lang="en-US" sz="1176" dirty="0"/>
              <a:t>Compliance leadership with EUMC, HIPAA &amp; more</a:t>
            </a:r>
          </a:p>
          <a:p>
            <a:pPr marL="0" lvl="1">
              <a:spcBef>
                <a:spcPts val="0"/>
              </a:spcBef>
              <a:spcAft>
                <a:spcPts val="1324"/>
              </a:spcAft>
            </a:pPr>
            <a:r>
              <a:rPr lang="en-US" sz="1176" dirty="0"/>
              <a:t>Built-in information protection with eDiscovery and audit</a:t>
            </a:r>
          </a:p>
          <a:p>
            <a:pPr marL="0" lvl="1">
              <a:spcBef>
                <a:spcPts val="0"/>
              </a:spcBef>
              <a:spcAft>
                <a:spcPts val="1324"/>
              </a:spcAft>
            </a:pPr>
            <a:r>
              <a:rPr lang="en-US" sz="1176" dirty="0"/>
              <a:t>Multi-factor authentication and secure guest access</a:t>
            </a:r>
          </a:p>
          <a:p>
            <a:pPr marL="0" lvl="1">
              <a:spcBef>
                <a:spcPts val="0"/>
              </a:spcBef>
              <a:spcAft>
                <a:spcPts val="1324"/>
              </a:spcAft>
            </a:pPr>
            <a:r>
              <a:rPr lang="en-US" sz="1176" dirty="0"/>
              <a:t>PSTN connectivity in Office 365 with advanced </a:t>
            </a:r>
            <a:br>
              <a:rPr lang="en-US" sz="1176" dirty="0"/>
            </a:br>
            <a:r>
              <a:rPr lang="en-US" sz="1176" dirty="0"/>
              <a:t>call management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6ABDA47-76A4-4024-BBEA-504BE3B4FE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8" y="858348"/>
            <a:ext cx="4486793" cy="51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277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7331" b="15392"/>
          <a:stretch/>
        </p:blipFill>
        <p:spPr>
          <a:xfrm>
            <a:off x="891685" y="1238970"/>
            <a:ext cx="8251667" cy="47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8334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Experiences</a:t>
            </a:r>
          </a:p>
        </p:txBody>
      </p:sp>
    </p:spTree>
    <p:extLst>
      <p:ext uri="{BB962C8B-B14F-4D97-AF65-F5344CB8AC3E}">
        <p14:creationId xmlns:p14="http://schemas.microsoft.com/office/powerpoint/2010/main" val="24064857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EAB3BB5-BE5A-46A4-BDB8-9BDEB1F0D5F4}"/>
              </a:ext>
            </a:extLst>
          </p:cNvPr>
          <p:cNvGrpSpPr/>
          <p:nvPr/>
        </p:nvGrpSpPr>
        <p:grpSpPr>
          <a:xfrm>
            <a:off x="341999" y="2743558"/>
            <a:ext cx="2661794" cy="1598051"/>
            <a:chOff x="1326197" y="845502"/>
            <a:chExt cx="3794758" cy="2285104"/>
          </a:xfrm>
          <a:solidFill>
            <a:srgbClr val="F9F8F7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10149-7CC3-4526-9D13-B0EC30079492}"/>
                </a:ext>
              </a:extLst>
            </p:cNvPr>
            <p:cNvSpPr/>
            <p:nvPr/>
          </p:nvSpPr>
          <p:spPr bwMode="auto">
            <a:xfrm>
              <a:off x="1326197" y="845502"/>
              <a:ext cx="3794758" cy="2285104"/>
            </a:xfrm>
            <a:prstGeom prst="roundRect">
              <a:avLst>
                <a:gd name="adj" fmla="val 5446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49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65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      1</a:t>
              </a:r>
              <a:r>
                <a:rPr lang="en-US" sz="1765" baseline="30000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st</a:t>
              </a:r>
              <a:r>
                <a:rPr lang="en-US" sz="1765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 Party Apps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3EC867-24B0-4412-946B-40CB9324631F}"/>
                </a:ext>
              </a:extLst>
            </p:cNvPr>
            <p:cNvSpPr txBox="1"/>
            <p:nvPr/>
          </p:nvSpPr>
          <p:spPr>
            <a:xfrm>
              <a:off x="1417636" y="1622741"/>
              <a:ext cx="3703319" cy="1295869"/>
            </a:xfrm>
            <a:prstGeom prst="rect">
              <a:avLst/>
            </a:prstGeom>
            <a:grpFill/>
          </p:spPr>
          <p:txBody>
            <a:bodyPr wrap="square" lIns="134444" tIns="107555" rIns="134444" bIns="107555" rtlCol="0">
              <a:spAutoFit/>
            </a:bodyPr>
            <a:lstStyle/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Developed by Microsoft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Office 365 or Office workloads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Enable better together scenarios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3F989-3B72-413D-B5AD-B99966C3CAD8}"/>
              </a:ext>
            </a:extLst>
          </p:cNvPr>
          <p:cNvGrpSpPr/>
          <p:nvPr/>
        </p:nvGrpSpPr>
        <p:grpSpPr>
          <a:xfrm>
            <a:off x="3255154" y="2743558"/>
            <a:ext cx="2661794" cy="1598051"/>
            <a:chOff x="1326197" y="845502"/>
            <a:chExt cx="3794758" cy="2285104"/>
          </a:xfrm>
          <a:solidFill>
            <a:srgbClr val="F9F8F7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E040A1B-4034-4532-8A58-7BF40F5C7C73}"/>
                </a:ext>
              </a:extLst>
            </p:cNvPr>
            <p:cNvSpPr/>
            <p:nvPr/>
          </p:nvSpPr>
          <p:spPr bwMode="auto">
            <a:xfrm>
              <a:off x="1326197" y="845502"/>
              <a:ext cx="3794758" cy="2285104"/>
            </a:xfrm>
            <a:prstGeom prst="roundRect">
              <a:avLst>
                <a:gd name="adj" fmla="val 5446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49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65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      3</a:t>
              </a:r>
              <a:r>
                <a:rPr lang="en-US" sz="1765" baseline="30000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rd</a:t>
              </a:r>
              <a:r>
                <a:rPr lang="en-US" sz="1765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 Party Apps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C9D3D-EC92-40C6-AA96-FCE9888F4D38}"/>
                </a:ext>
              </a:extLst>
            </p:cNvPr>
            <p:cNvSpPr txBox="1"/>
            <p:nvPr/>
          </p:nvSpPr>
          <p:spPr>
            <a:xfrm>
              <a:off x="1417638" y="1622741"/>
              <a:ext cx="3429000" cy="1295869"/>
            </a:xfrm>
            <a:prstGeom prst="rect">
              <a:avLst/>
            </a:prstGeom>
            <a:grpFill/>
          </p:spPr>
          <p:txBody>
            <a:bodyPr wrap="square" lIns="134444" tIns="107555" rIns="134444" bIns="107555" rtlCol="0">
              <a:spAutoFit/>
            </a:bodyPr>
            <a:lstStyle/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Not built by Microsoft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Popular work applications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Enabled in central location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266AE5-D2D9-44D5-AC88-E455940AE690}"/>
              </a:ext>
            </a:extLst>
          </p:cNvPr>
          <p:cNvGrpSpPr/>
          <p:nvPr/>
        </p:nvGrpSpPr>
        <p:grpSpPr>
          <a:xfrm>
            <a:off x="6168309" y="2743558"/>
            <a:ext cx="2661794" cy="1598051"/>
            <a:chOff x="1326197" y="845503"/>
            <a:chExt cx="3794758" cy="2285104"/>
          </a:xfrm>
          <a:solidFill>
            <a:srgbClr val="F9F8F7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A273876-42EA-47B9-A9B7-7EFE3368433B}"/>
                </a:ext>
              </a:extLst>
            </p:cNvPr>
            <p:cNvSpPr/>
            <p:nvPr/>
          </p:nvSpPr>
          <p:spPr bwMode="auto">
            <a:xfrm>
              <a:off x="1326197" y="845503"/>
              <a:ext cx="3794758" cy="2285104"/>
            </a:xfrm>
            <a:prstGeom prst="roundRect">
              <a:avLst>
                <a:gd name="adj" fmla="val 5446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4" tIns="107555" rIns="134444" bIns="10755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49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65">
                  <a:solidFill>
                    <a:srgbClr val="D83B01"/>
                  </a:solidFill>
                  <a:latin typeface="Segoe UI Semibold"/>
                  <a:ea typeface="Segoe UI" pitchFamily="34" charset="0"/>
                  <a:cs typeface="Segoe UI" pitchFamily="34" charset="0"/>
                </a:rPr>
                <a:t>      Custom Apps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25FC96-523B-4BD5-BD3C-CFD73C2F9CA8}"/>
                </a:ext>
              </a:extLst>
            </p:cNvPr>
            <p:cNvSpPr txBox="1"/>
            <p:nvPr/>
          </p:nvSpPr>
          <p:spPr>
            <a:xfrm>
              <a:off x="1417638" y="1622742"/>
              <a:ext cx="3703317" cy="1295869"/>
            </a:xfrm>
            <a:prstGeom prst="rect">
              <a:avLst/>
            </a:prstGeom>
            <a:grpFill/>
          </p:spPr>
          <p:txBody>
            <a:bodyPr wrap="square" lIns="134444" tIns="107555" rIns="134444" bIns="107555" rtlCol="0">
              <a:spAutoFit/>
            </a:bodyPr>
            <a:lstStyle/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Built by your organization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Custom for your business needs</a:t>
              </a:r>
            </a:p>
            <a:p>
              <a:pPr marL="252080" indent="-252080" defTabSz="685669">
                <a:lnSpc>
                  <a:spcPct val="90000"/>
                </a:lnSpc>
                <a:spcAft>
                  <a:spcPts val="881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3">
                  <a:gradFill>
                    <a:gsLst>
                      <a:gs pos="2917">
                        <a:srgbClr val="2F2F2F"/>
                      </a:gs>
                      <a:gs pos="30000">
                        <a:srgbClr val="2F2F2F"/>
                      </a:gs>
                    </a:gsLst>
                    <a:lin ang="5400000" scaled="0"/>
                  </a:gradFill>
                  <a:latin typeface="Segoe UI"/>
                </a:rPr>
                <a:t>Accessible by users in Teams</a:t>
              </a:r>
            </a:p>
          </p:txBody>
        </p:sp>
      </p:grpSp>
      <p:sp>
        <p:nvSpPr>
          <p:cNvPr id="15" name="Title 3"/>
          <p:cNvSpPr txBox="1">
            <a:spLocks/>
          </p:cNvSpPr>
          <p:nvPr/>
        </p:nvSpPr>
        <p:spPr>
          <a:xfrm>
            <a:off x="342000" y="1338221"/>
            <a:ext cx="8488103" cy="27161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378" rtl="0" eaLnBrk="1" latinLnBrk="0" hangingPunct="1">
              <a:lnSpc>
                <a:spcPts val="3137"/>
              </a:lnSpc>
              <a:spcBef>
                <a:spcPct val="0"/>
              </a:spcBef>
              <a:buNone/>
              <a:defRPr lang="en-US" sz="2800" b="0" strike="noStrike" kern="1200" cap="none" spc="-147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672274">
              <a:lnSpc>
                <a:spcPct val="100000"/>
              </a:lnSpc>
            </a:pPr>
            <a:r>
              <a:rPr lang="en-US" sz="1765" spc="-108">
                <a:latin typeface="Segoe UI Semibold"/>
              </a:rPr>
              <a:t>Apps come from different publishers</a:t>
            </a:r>
            <a:endParaRPr lang="en-US" sz="1029" spc="-108">
              <a:solidFill>
                <a:srgbClr val="0078D4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340157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6">
            <a:extLst>
              <a:ext uri="{FF2B5EF4-FFF2-40B4-BE49-F238E27FC236}">
                <a16:creationId xmlns:a16="http://schemas.microsoft.com/office/drawing/2014/main" id="{54810149-7CC3-4526-9D13-B0EC30079492}"/>
              </a:ext>
            </a:extLst>
          </p:cNvPr>
          <p:cNvSpPr/>
          <p:nvPr/>
        </p:nvSpPr>
        <p:spPr bwMode="auto">
          <a:xfrm>
            <a:off x="341999" y="2157737"/>
            <a:ext cx="4159258" cy="1624291"/>
          </a:xfrm>
          <a:prstGeom prst="roundRect">
            <a:avLst>
              <a:gd name="adj" fmla="val 5446"/>
            </a:avLst>
          </a:prstGeom>
          <a:solidFill>
            <a:srgbClr val="F9F8F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65">
                <a:solidFill>
                  <a:srgbClr val="D83B01"/>
                </a:solidFill>
                <a:latin typeface="Segoe UI Semibold"/>
                <a:ea typeface="Segoe UI" pitchFamily="34" charset="0"/>
                <a:cs typeface="Segoe UI" pitchFamily="34" charset="0"/>
              </a:rPr>
              <a:t> Departmental tools</a:t>
            </a:r>
          </a:p>
          <a:p>
            <a:pPr algn="ctr"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71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AC9D3D-EC92-40C6-AA96-FCE9888F4D38}"/>
              </a:ext>
            </a:extLst>
          </p:cNvPr>
          <p:cNvSpPr txBox="1"/>
          <p:nvPr/>
        </p:nvSpPr>
        <p:spPr>
          <a:xfrm>
            <a:off x="910729" y="2685496"/>
            <a:ext cx="3102810" cy="1008966"/>
          </a:xfrm>
          <a:prstGeom prst="rect">
            <a:avLst/>
          </a:prstGeom>
          <a:noFill/>
        </p:spPr>
        <p:txBody>
          <a:bodyPr wrap="square" lIns="134444" tIns="107555" rIns="134444" bIns="107555" rtlCol="0">
            <a:spAutoFit/>
          </a:bodyPr>
          <a:lstStyle/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DevOps for admins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Sales dashboards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Candidate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73970D-82F6-40F2-97D6-EC6D4944E0DE}"/>
              </a:ext>
            </a:extLst>
          </p:cNvPr>
          <p:cNvSpPr txBox="1"/>
          <p:nvPr/>
        </p:nvSpPr>
        <p:spPr>
          <a:xfrm>
            <a:off x="341999" y="1625182"/>
            <a:ext cx="4249850" cy="18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99288">
              <a:spcBef>
                <a:spcPts val="300"/>
              </a:spcBef>
              <a:buSzPct val="90000"/>
              <a:defRPr/>
            </a:pPr>
            <a:r>
              <a:rPr lang="en-US" sz="1176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latin typeface="Segoe UI"/>
                <a:ea typeface="Segoe UI Semilight" charset="0"/>
                <a:cs typeface="Segoe UI Semilight" charset="0"/>
              </a:rPr>
              <a:t>Modernize your business scenarios</a:t>
            </a:r>
            <a:endParaRPr lang="en-US" sz="1176">
              <a:solidFill>
                <a:srgbClr val="2F2F2F"/>
              </a:solidFill>
              <a:latin typeface="Segoe UI"/>
              <a:ea typeface="Segoe UI Semilight" charset="0"/>
              <a:cs typeface="Segoe UI Semilight" charset="0"/>
            </a:endParaRPr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342000" y="1333573"/>
            <a:ext cx="3136855" cy="2809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378" rtl="0" eaLnBrk="1" latinLnBrk="0" hangingPunct="1">
              <a:lnSpc>
                <a:spcPts val="3137"/>
              </a:lnSpc>
              <a:spcBef>
                <a:spcPct val="0"/>
              </a:spcBef>
              <a:buNone/>
              <a:defRPr lang="en-US" sz="2800" b="0" strike="noStrike" kern="1200" cap="none" spc="-147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672274">
              <a:lnSpc>
                <a:spcPts val="2306"/>
              </a:lnSpc>
            </a:pPr>
            <a:r>
              <a:rPr lang="en-US" sz="1765" spc="-108">
                <a:solidFill>
                  <a:srgbClr val="282828"/>
                </a:solidFill>
                <a:latin typeface="Segoe UI Semibold"/>
              </a:rPr>
              <a:t>Building Apps for Teams</a:t>
            </a:r>
          </a:p>
        </p:txBody>
      </p:sp>
      <p:pic>
        <p:nvPicPr>
          <p:cNvPr id="65" name="Graphic 9" descr="Call center">
            <a:extLst>
              <a:ext uri="{FF2B5EF4-FFF2-40B4-BE49-F238E27FC236}">
                <a16:creationId xmlns:a16="http://schemas.microsoft.com/office/drawing/2014/main" id="{7C563B0F-1990-46C6-A6C1-6C2D38A56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87" y="2291999"/>
            <a:ext cx="402912" cy="369723"/>
          </a:xfrm>
          <a:prstGeom prst="rect">
            <a:avLst/>
          </a:prstGeom>
        </p:spPr>
      </p:pic>
      <p:sp>
        <p:nvSpPr>
          <p:cNvPr id="66" name="Rectangle: Rounded Corners 6">
            <a:extLst>
              <a:ext uri="{FF2B5EF4-FFF2-40B4-BE49-F238E27FC236}">
                <a16:creationId xmlns:a16="http://schemas.microsoft.com/office/drawing/2014/main" id="{54810149-7CC3-4526-9D13-B0EC30079492}"/>
              </a:ext>
            </a:extLst>
          </p:cNvPr>
          <p:cNvSpPr/>
          <p:nvPr/>
        </p:nvSpPr>
        <p:spPr bwMode="auto">
          <a:xfrm>
            <a:off x="4665504" y="2157737"/>
            <a:ext cx="4159258" cy="1624291"/>
          </a:xfrm>
          <a:prstGeom prst="roundRect">
            <a:avLst>
              <a:gd name="adj" fmla="val 5446"/>
            </a:avLst>
          </a:prstGeom>
          <a:solidFill>
            <a:srgbClr val="F9F8F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65">
                <a:solidFill>
                  <a:srgbClr val="D83B01"/>
                </a:solidFill>
                <a:latin typeface="Segoe UI Semibold"/>
                <a:ea typeface="Segoe UI" pitchFamily="34" charset="0"/>
                <a:cs typeface="Segoe UI" pitchFamily="34" charset="0"/>
              </a:rPr>
              <a:t> Employee resources</a:t>
            </a: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71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CAC9D3D-EC92-40C6-AA96-FCE9888F4D38}"/>
              </a:ext>
            </a:extLst>
          </p:cNvPr>
          <p:cNvSpPr txBox="1"/>
          <p:nvPr/>
        </p:nvSpPr>
        <p:spPr>
          <a:xfrm>
            <a:off x="5234234" y="2685496"/>
            <a:ext cx="3102810" cy="1008966"/>
          </a:xfrm>
          <a:prstGeom prst="rect">
            <a:avLst/>
          </a:prstGeom>
          <a:noFill/>
        </p:spPr>
        <p:txBody>
          <a:bodyPr wrap="square" lIns="134444" tIns="107555" rIns="134444" bIns="107555" rtlCol="0">
            <a:spAutoFit/>
          </a:bodyPr>
          <a:lstStyle/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Benefits administration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Time and absence reporting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Employee profile</a:t>
            </a:r>
          </a:p>
        </p:txBody>
      </p:sp>
      <p:sp>
        <p:nvSpPr>
          <p:cNvPr id="69" name="Rectangle: Rounded Corners 6">
            <a:extLst>
              <a:ext uri="{FF2B5EF4-FFF2-40B4-BE49-F238E27FC236}">
                <a16:creationId xmlns:a16="http://schemas.microsoft.com/office/drawing/2014/main" id="{54810149-7CC3-4526-9D13-B0EC30079492}"/>
              </a:ext>
            </a:extLst>
          </p:cNvPr>
          <p:cNvSpPr/>
          <p:nvPr/>
        </p:nvSpPr>
        <p:spPr bwMode="auto">
          <a:xfrm>
            <a:off x="341999" y="3948159"/>
            <a:ext cx="4159258" cy="1624291"/>
          </a:xfrm>
          <a:prstGeom prst="roundRect">
            <a:avLst>
              <a:gd name="adj" fmla="val 5446"/>
            </a:avLst>
          </a:prstGeom>
          <a:solidFill>
            <a:srgbClr val="F9F8F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65">
                <a:solidFill>
                  <a:srgbClr val="D83B01"/>
                </a:solidFill>
                <a:latin typeface="Segoe UI Semibold"/>
                <a:ea typeface="Segoe UI" pitchFamily="34" charset="0"/>
                <a:cs typeface="Segoe UI" pitchFamily="34" charset="0"/>
              </a:rPr>
              <a:t>                Support &amp; info</a:t>
            </a:r>
          </a:p>
          <a:p>
            <a:pPr algn="ctr"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71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AC9D3D-EC92-40C6-AA96-FCE9888F4D38}"/>
              </a:ext>
            </a:extLst>
          </p:cNvPr>
          <p:cNvSpPr txBox="1"/>
          <p:nvPr/>
        </p:nvSpPr>
        <p:spPr>
          <a:xfrm>
            <a:off x="910729" y="4475918"/>
            <a:ext cx="3102810" cy="1008966"/>
          </a:xfrm>
          <a:prstGeom prst="rect">
            <a:avLst/>
          </a:prstGeom>
          <a:noFill/>
        </p:spPr>
        <p:txBody>
          <a:bodyPr wrap="square" lIns="134444" tIns="107555" rIns="134444" bIns="107555" rtlCol="0">
            <a:spAutoFit/>
          </a:bodyPr>
          <a:lstStyle/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IT helpdesk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Company info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New employee onboarding</a:t>
            </a:r>
          </a:p>
        </p:txBody>
      </p:sp>
      <p:sp>
        <p:nvSpPr>
          <p:cNvPr id="72" name="Rectangle: Rounded Corners 6">
            <a:extLst>
              <a:ext uri="{FF2B5EF4-FFF2-40B4-BE49-F238E27FC236}">
                <a16:creationId xmlns:a16="http://schemas.microsoft.com/office/drawing/2014/main" id="{54810149-7CC3-4526-9D13-B0EC30079492}"/>
              </a:ext>
            </a:extLst>
          </p:cNvPr>
          <p:cNvSpPr/>
          <p:nvPr/>
        </p:nvSpPr>
        <p:spPr bwMode="auto">
          <a:xfrm>
            <a:off x="4665504" y="3948159"/>
            <a:ext cx="4159258" cy="1624291"/>
          </a:xfrm>
          <a:prstGeom prst="roundRect">
            <a:avLst>
              <a:gd name="adj" fmla="val 5446"/>
            </a:avLst>
          </a:prstGeom>
          <a:solidFill>
            <a:srgbClr val="F9F8F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4" tIns="107555" rIns="134444" bIns="1075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65">
                <a:solidFill>
                  <a:srgbClr val="D83B01"/>
                </a:solidFill>
                <a:latin typeface="Segoe UI Semibold"/>
                <a:ea typeface="Segoe UI" pitchFamily="34" charset="0"/>
                <a:cs typeface="Segoe UI" pitchFamily="34" charset="0"/>
              </a:rPr>
              <a:t>               Processes &amp; workflow</a:t>
            </a: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  <a:p>
            <a:pPr defTabSz="6854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71">
              <a:solidFill>
                <a:srgbClr val="D83B01"/>
              </a:solidFill>
              <a:latin typeface="Segoe UI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CAC9D3D-EC92-40C6-AA96-FCE9888F4D38}"/>
              </a:ext>
            </a:extLst>
          </p:cNvPr>
          <p:cNvSpPr txBox="1"/>
          <p:nvPr/>
        </p:nvSpPr>
        <p:spPr>
          <a:xfrm>
            <a:off x="5234234" y="4475918"/>
            <a:ext cx="3102810" cy="706575"/>
          </a:xfrm>
          <a:prstGeom prst="rect">
            <a:avLst/>
          </a:prstGeom>
          <a:noFill/>
        </p:spPr>
        <p:txBody>
          <a:bodyPr wrap="square" lIns="134444" tIns="107555" rIns="134444" bIns="107555" rtlCol="0">
            <a:spAutoFit/>
          </a:bodyPr>
          <a:lstStyle/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Approvals</a:t>
            </a:r>
          </a:p>
          <a:p>
            <a:pPr marL="252080" indent="-252080" defTabSz="685669">
              <a:lnSpc>
                <a:spcPct val="90000"/>
              </a:lnSpc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sz="1350">
                <a:gradFill>
                  <a:gsLst>
                    <a:gs pos="2917">
                      <a:srgbClr val="2F2F2F"/>
                    </a:gs>
                    <a:gs pos="30000">
                      <a:srgbClr val="2F2F2F"/>
                    </a:gs>
                  </a:gsLst>
                  <a:lin ang="5400000" scaled="0"/>
                </a:gradFill>
                <a:latin typeface="Segoe UI"/>
              </a:rPr>
              <a:t>Tickets</a:t>
            </a:r>
          </a:p>
        </p:txBody>
      </p:sp>
      <p:pic>
        <p:nvPicPr>
          <p:cNvPr id="75" name="Graphic 28" descr="Employee Badge">
            <a:extLst>
              <a:ext uri="{FF2B5EF4-FFF2-40B4-BE49-F238E27FC236}">
                <a16:creationId xmlns:a16="http://schemas.microsoft.com/office/drawing/2014/main" id="{6850DDA5-3D6C-4697-9784-7A86F0862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8892" y="2315774"/>
            <a:ext cx="402912" cy="369722"/>
          </a:xfrm>
          <a:prstGeom prst="rect">
            <a:avLst/>
          </a:prstGeom>
        </p:spPr>
      </p:pic>
      <p:pic>
        <p:nvPicPr>
          <p:cNvPr id="76" name="Graphic 21" descr="Help">
            <a:extLst>
              <a:ext uri="{FF2B5EF4-FFF2-40B4-BE49-F238E27FC236}">
                <a16:creationId xmlns:a16="http://schemas.microsoft.com/office/drawing/2014/main" id="{DDB3D59C-A019-4817-A19F-4E1650BA3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728" y="4105896"/>
            <a:ext cx="402912" cy="369723"/>
          </a:xfrm>
          <a:prstGeom prst="rect">
            <a:avLst/>
          </a:prstGeom>
        </p:spPr>
      </p:pic>
      <p:pic>
        <p:nvPicPr>
          <p:cNvPr id="77" name="Graphic 30" descr="Gears">
            <a:extLst>
              <a:ext uri="{FF2B5EF4-FFF2-40B4-BE49-F238E27FC236}">
                <a16:creationId xmlns:a16="http://schemas.microsoft.com/office/drawing/2014/main" id="{7FDB7D68-0517-46D3-95BB-3BA2C5016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1282" y="4105896"/>
            <a:ext cx="402913" cy="3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72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C2CA-BA1D-0D43-94AF-8466A738D8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Office 365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54036-50C9-0641-9CCF-3FC33D48A8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13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9292876-1661-4F53-81D3-0BF0BBBA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36" y="862570"/>
            <a:ext cx="9161066" cy="514530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4B72911-67A8-495F-A85B-469F576C49DF}"/>
              </a:ext>
            </a:extLst>
          </p:cNvPr>
          <p:cNvSpPr/>
          <p:nvPr/>
        </p:nvSpPr>
        <p:spPr>
          <a:xfrm>
            <a:off x="-15106" y="845546"/>
            <a:ext cx="3572700" cy="14507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4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B934D7C-A6EF-4F07-BBA3-2237D35D09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6980" y="1256201"/>
            <a:ext cx="2820771" cy="716572"/>
          </a:xfrm>
        </p:spPr>
        <p:txBody>
          <a:bodyPr anchor="t">
            <a:normAutofit fontScale="92500" lnSpcReduction="20000"/>
          </a:bodyPr>
          <a:lstStyle/>
          <a:p>
            <a:r>
              <a:rPr lang="en-US"/>
              <a:t>Grade Writeback to SIS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13CACF6-8F31-4BBA-9A8F-DE9033EB5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774" y="1069695"/>
            <a:ext cx="2296763" cy="189461"/>
          </a:xfrm>
        </p:spPr>
        <p:txBody>
          <a:bodyPr anchor="t">
            <a:normAutofit fontScale="62500" lnSpcReduction="20000"/>
          </a:bodyPr>
          <a:lstStyle/>
          <a:p>
            <a:r>
              <a:rPr lang="en-US">
                <a:solidFill>
                  <a:srgbClr val="FFFFFF"/>
                </a:solidFill>
              </a:rPr>
              <a:t>COMING SOON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2309A9-56E5-40DB-AD55-2A5AC12CBE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4943" y="4404903"/>
            <a:ext cx="3867629" cy="1135544"/>
          </a:xfrm>
        </p:spPr>
        <p:txBody>
          <a:bodyPr anchor="t"/>
          <a:lstStyle/>
          <a:p>
            <a:r>
              <a:rPr lang="en-US"/>
              <a:t>Teams Assignments and Parent Email Notifications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8DB945B-F42B-4C17-97A2-3DE2B5261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88" y="1003764"/>
            <a:ext cx="3407768" cy="48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5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7536-C23A-40CB-B4B8-82759855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39" y="1015652"/>
            <a:ext cx="6987329" cy="992920"/>
          </a:xfrm>
        </p:spPr>
        <p:txBody>
          <a:bodyPr/>
          <a:lstStyle/>
          <a:p>
            <a:r>
              <a:rPr lang="en-US"/>
              <a:t>Archiving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39C79-084F-47AA-97D3-8379F0C312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87585" y="2197699"/>
            <a:ext cx="6042975" cy="34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635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64808" y="3992374"/>
            <a:ext cx="2634041" cy="8041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ts val="3087"/>
              </a:lnSpc>
              <a:spcBef>
                <a:spcPts val="0"/>
              </a:spcBef>
            </a:pPr>
            <a:r>
              <a:rPr lang="en-US"/>
              <a:t>Reuse of Assignments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97861" y="4831914"/>
            <a:ext cx="2281323" cy="513830"/>
          </a:xfrm>
        </p:spPr>
        <p:txBody>
          <a:bodyPr anchor="t"/>
          <a:lstStyle/>
          <a:p>
            <a:r>
              <a:rPr lang="en-US"/>
              <a:t>Reuse assignments from current or archived class teams.</a:t>
            </a: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0D0D87-86A5-464C-A241-B53ACD575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8750" t="18382" r="13083" b="-294"/>
          <a:stretch/>
        </p:blipFill>
        <p:spPr>
          <a:xfrm>
            <a:off x="-1287746" y="859082"/>
            <a:ext cx="6528797" cy="520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60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&amp; </a:t>
            </a:r>
            <a:br>
              <a:rPr lang="en-US"/>
            </a:br>
            <a:r>
              <a:rPr lang="en-US"/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16317736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Pro Capabilities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37CD84-FB9C-49F1-BE39-519F19C806AA}"/>
              </a:ext>
            </a:extLst>
          </p:cNvPr>
          <p:cNvGrpSpPr/>
          <p:nvPr/>
        </p:nvGrpSpPr>
        <p:grpSpPr>
          <a:xfrm>
            <a:off x="319819" y="2554419"/>
            <a:ext cx="2007718" cy="3120313"/>
            <a:chOff x="434975" y="2307771"/>
            <a:chExt cx="2730636" cy="4243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BE77A7-2DD0-45B5-8A96-57CCD248C1F5}"/>
                </a:ext>
              </a:extLst>
            </p:cNvPr>
            <p:cNvSpPr/>
            <p:nvPr/>
          </p:nvSpPr>
          <p:spPr bwMode="auto">
            <a:xfrm>
              <a:off x="434975" y="2307771"/>
              <a:ext cx="2730636" cy="42438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649C96-1CBD-463E-8882-14F6C6F11DE1}"/>
                </a:ext>
              </a:extLst>
            </p:cNvPr>
            <p:cNvSpPr txBox="1"/>
            <p:nvPr/>
          </p:nvSpPr>
          <p:spPr>
            <a:xfrm>
              <a:off x="609593" y="3078184"/>
              <a:ext cx="2504148" cy="29386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5458AF"/>
                  </a:solidFill>
                  <a:latin typeface="Segoe UI Semibold"/>
                </a:rPr>
                <a:t> Group / Team Naming Policy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Restrict students and faculty from creating Teams with arbitrary or inappropriate names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Group Naming Policy feature via PowerShell for AAD_BASIC_EDU customers is now available in Public Preview</a:t>
              </a: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endParaRPr lang="en-US" sz="882" dirty="0">
                <a:solidFill>
                  <a:srgbClr val="2F2F2F"/>
                </a:solidFill>
                <a:latin typeface="Segoe UI"/>
              </a:endParaRP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2F2F2F"/>
                  </a:solidFill>
                  <a:latin typeface="Segoe UI"/>
                  <a:hlinkClick r:id="rId3"/>
                </a:rPr>
                <a:t>aka.ms/G</a:t>
              </a:r>
              <a:r>
                <a:rPr lang="en-US" sz="1176" dirty="0" err="1">
                  <a:solidFill>
                    <a:srgbClr val="2F2F2F"/>
                  </a:solidFill>
                  <a:latin typeface="Segoe UI"/>
                  <a:hlinkClick r:id="rId3"/>
                </a:rPr>
                <a:t>roupNamingPolicy</a:t>
              </a:r>
              <a:endParaRPr lang="en-US" sz="1176" dirty="0">
                <a:solidFill>
                  <a:srgbClr val="2F2F2F"/>
                </a:solidFill>
                <a:latin typeface="Segoe U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3CA360-22B4-41DF-9FEA-D2C17BA1D55B}"/>
              </a:ext>
            </a:extLst>
          </p:cNvPr>
          <p:cNvGrpSpPr/>
          <p:nvPr/>
        </p:nvGrpSpPr>
        <p:grpSpPr>
          <a:xfrm>
            <a:off x="4649360" y="2554419"/>
            <a:ext cx="2007718" cy="3120313"/>
            <a:chOff x="6323451" y="2307771"/>
            <a:chExt cx="2730636" cy="42438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D92FE3-310C-47E0-B317-D6C5B4E350C4}"/>
                </a:ext>
              </a:extLst>
            </p:cNvPr>
            <p:cNvSpPr/>
            <p:nvPr/>
          </p:nvSpPr>
          <p:spPr bwMode="auto">
            <a:xfrm>
              <a:off x="6323451" y="2307771"/>
              <a:ext cx="2730636" cy="42438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8716CE-58AE-4E3B-893A-C7A7669309CC}"/>
                </a:ext>
              </a:extLst>
            </p:cNvPr>
            <p:cNvSpPr txBox="1"/>
            <p:nvPr/>
          </p:nvSpPr>
          <p:spPr>
            <a:xfrm>
              <a:off x="6323451" y="3074355"/>
              <a:ext cx="2683089" cy="3246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5458AF"/>
                  </a:solidFill>
                  <a:latin typeface="Segoe UI Semibold"/>
                </a:rPr>
                <a:t>Automated Group / Team Provisioning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Automate creation of Teams before classes start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PowerShell command lets for Group / Team creation;  only supports classic Team type (Class/Staff/PLC Team type coming soon)</a:t>
              </a:r>
            </a:p>
            <a:p>
              <a:pPr defTabSz="685644">
                <a:spcBef>
                  <a:spcPts val="1471"/>
                </a:spcBef>
                <a:defRPr/>
              </a:pPr>
              <a:br>
                <a:rPr lang="en-US" sz="882" dirty="0">
                  <a:solidFill>
                    <a:srgbClr val="2F2F2F"/>
                  </a:solidFill>
                  <a:latin typeface="Segoe UI Semibold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 Semibold"/>
                </a:rPr>
              </a:br>
              <a:r>
                <a:rPr lang="en-US" sz="1176" dirty="0">
                  <a:solidFill>
                    <a:srgbClr val="2F2F2F"/>
                  </a:solidFill>
                  <a:latin typeface="Segoe UI"/>
                  <a:hlinkClick r:id="rId4"/>
                </a:rPr>
                <a:t>aka.ms/T</a:t>
              </a:r>
              <a:r>
                <a:rPr lang="en-US" sz="1176" dirty="0" err="1">
                  <a:solidFill>
                    <a:srgbClr val="2F2F2F"/>
                  </a:solidFill>
                  <a:latin typeface="Segoe UI"/>
                  <a:hlinkClick r:id="rId4"/>
                </a:rPr>
                <a:t>eams</a:t>
              </a:r>
              <a:br>
                <a:rPr lang="en-US" sz="1176" dirty="0">
                  <a:solidFill>
                    <a:srgbClr val="2F2F2F"/>
                  </a:solidFill>
                  <a:latin typeface="Segoe UI"/>
                  <a:hlinkClick r:id="rId4"/>
                </a:rPr>
              </a:br>
              <a:r>
                <a:rPr lang="en-US" sz="1176" dirty="0" err="1">
                  <a:solidFill>
                    <a:srgbClr val="2F2F2F"/>
                  </a:solidFill>
                  <a:latin typeface="Segoe UI"/>
                  <a:hlinkClick r:id="rId4"/>
                </a:rPr>
                <a:t>PowerShellCmdlets</a:t>
              </a:r>
              <a:endParaRPr lang="en-US" sz="1176" dirty="0">
                <a:solidFill>
                  <a:srgbClr val="2F2F2F"/>
                </a:solidFill>
                <a:latin typeface="Segoe U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90BAF9-A7AF-42A3-91B9-8C257CA95A30}"/>
              </a:ext>
            </a:extLst>
          </p:cNvPr>
          <p:cNvGrpSpPr/>
          <p:nvPr/>
        </p:nvGrpSpPr>
        <p:grpSpPr>
          <a:xfrm>
            <a:off x="6877157" y="2554419"/>
            <a:ext cx="2007718" cy="3120313"/>
            <a:chOff x="9353410" y="2307771"/>
            <a:chExt cx="2730636" cy="4243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2C1E97-B795-4AA7-A6A6-0876D8773F35}"/>
                </a:ext>
              </a:extLst>
            </p:cNvPr>
            <p:cNvSpPr/>
            <p:nvPr/>
          </p:nvSpPr>
          <p:spPr bwMode="auto">
            <a:xfrm>
              <a:off x="9353410" y="2307771"/>
              <a:ext cx="2730636" cy="42438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EAFB0C-F135-4127-9EAF-DBCA802DCFB0}"/>
                </a:ext>
              </a:extLst>
            </p:cNvPr>
            <p:cNvSpPr txBox="1"/>
            <p:nvPr/>
          </p:nvSpPr>
          <p:spPr>
            <a:xfrm>
              <a:off x="9439132" y="3108961"/>
              <a:ext cx="2559192" cy="29386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5458AF"/>
                  </a:solidFill>
                  <a:latin typeface="Segoe UI Semibold"/>
                </a:rPr>
                <a:t>Analytics / Reporting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Enhanced Team-level analytics and Admin reporting tools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We’re building this functionality now</a:t>
              </a: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endParaRPr lang="en-US" sz="882" dirty="0">
                <a:solidFill>
                  <a:srgbClr val="2F2F2F"/>
                </a:solidFill>
                <a:latin typeface="Segoe UI"/>
              </a:endParaRP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2F2F2F"/>
                  </a:solidFill>
                  <a:latin typeface="Segoe UI"/>
                  <a:hlinkClick r:id="rId5"/>
                </a:rPr>
                <a:t>aka.ms/</a:t>
              </a:r>
              <a:r>
                <a:rPr lang="en-US" sz="1176" dirty="0" err="1">
                  <a:solidFill>
                    <a:srgbClr val="2F2F2F"/>
                  </a:solidFill>
                  <a:latin typeface="Segoe UI"/>
                  <a:hlinkClick r:id="rId5"/>
                </a:rPr>
                <a:t>TeamsBasicAnalytics</a:t>
              </a:r>
              <a:r>
                <a:rPr lang="en-US" sz="1176" dirty="0">
                  <a:solidFill>
                    <a:srgbClr val="2F2F2F"/>
                  </a:solidFill>
                  <a:latin typeface="Segoe UI"/>
                </a:rPr>
                <a:t>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88FB45-2806-43FF-940D-8CCA500A79EC}"/>
              </a:ext>
            </a:extLst>
          </p:cNvPr>
          <p:cNvGrpSpPr/>
          <p:nvPr/>
        </p:nvGrpSpPr>
        <p:grpSpPr>
          <a:xfrm>
            <a:off x="2484589" y="2554419"/>
            <a:ext cx="2007718" cy="3120313"/>
            <a:chOff x="3379213" y="2307771"/>
            <a:chExt cx="2730636" cy="42438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240D12-1D0F-44AF-90E2-1CC21438836F}"/>
                </a:ext>
              </a:extLst>
            </p:cNvPr>
            <p:cNvSpPr/>
            <p:nvPr/>
          </p:nvSpPr>
          <p:spPr bwMode="auto">
            <a:xfrm>
              <a:off x="3379213" y="2307771"/>
              <a:ext cx="2730636" cy="42438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7F3195-CEE1-4FC2-84C9-AC6079DA48D9}"/>
                </a:ext>
              </a:extLst>
            </p:cNvPr>
            <p:cNvSpPr txBox="1"/>
            <p:nvPr/>
          </p:nvSpPr>
          <p:spPr>
            <a:xfrm>
              <a:off x="3544217" y="3108961"/>
              <a:ext cx="2400630" cy="31847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644">
                <a:spcBef>
                  <a:spcPts val="1471"/>
                </a:spcBef>
                <a:defRPr/>
              </a:pPr>
              <a:r>
                <a:rPr lang="en-US" sz="1176" dirty="0">
                  <a:solidFill>
                    <a:srgbClr val="5458AF"/>
                  </a:solidFill>
                  <a:latin typeface="Segoe UI Semibold"/>
                </a:rPr>
                <a:t>Group / Team Lifecycle Management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Automate lifecycle management – particularly expiry when students graduate, classes complete</a:t>
              </a:r>
            </a:p>
            <a:p>
              <a:pPr defTabSz="685644">
                <a:spcBef>
                  <a:spcPts val="1471"/>
                </a:spcBef>
                <a:defRPr/>
              </a:pPr>
              <a:r>
                <a:rPr lang="en-US" sz="882" dirty="0">
                  <a:solidFill>
                    <a:srgbClr val="2F2F2F"/>
                  </a:solidFill>
                  <a:latin typeface="Segoe UI"/>
                </a:rPr>
                <a:t>Lifecycle Management tools via PowerShell </a:t>
              </a:r>
            </a:p>
            <a:p>
              <a:pPr defTabSz="685644">
                <a:spcBef>
                  <a:spcPts val="1471"/>
                </a:spcBef>
                <a:defRPr/>
              </a:pPr>
              <a:br>
                <a:rPr lang="en-US" sz="882" dirty="0">
                  <a:solidFill>
                    <a:srgbClr val="2F2F2F"/>
                  </a:solidFill>
                  <a:latin typeface="Segoe UI Semibold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 Semibold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 Semibold"/>
                </a:rPr>
              </a:br>
              <a:br>
                <a:rPr lang="en-US" sz="882" dirty="0">
                  <a:solidFill>
                    <a:srgbClr val="2F2F2F"/>
                  </a:solidFill>
                  <a:latin typeface="Segoe UI"/>
                </a:rPr>
              </a:br>
              <a:r>
                <a:rPr lang="en-US" sz="1176" dirty="0">
                  <a:solidFill>
                    <a:srgbClr val="2F2F2F"/>
                  </a:solidFill>
                  <a:latin typeface="Segoe UI"/>
                  <a:hlinkClick r:id="rId6"/>
                </a:rPr>
                <a:t>aka.ms/G</a:t>
              </a:r>
              <a:r>
                <a:rPr lang="en-US" sz="1176" dirty="0" err="1">
                  <a:solidFill>
                    <a:srgbClr val="2F2F2F"/>
                  </a:solidFill>
                  <a:latin typeface="Segoe UI"/>
                  <a:hlinkClick r:id="rId6"/>
                </a:rPr>
                <a:t>roupExpiry</a:t>
              </a:r>
              <a:endParaRPr lang="en-US" sz="1176" dirty="0">
                <a:solidFill>
                  <a:srgbClr val="2F2F2F"/>
                </a:solidFill>
                <a:latin typeface="Segoe U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D893BE-9EF4-42D4-84D4-0F0C9A244951}"/>
              </a:ext>
            </a:extLst>
          </p:cNvPr>
          <p:cNvGrpSpPr/>
          <p:nvPr/>
        </p:nvGrpSpPr>
        <p:grpSpPr>
          <a:xfrm>
            <a:off x="933018" y="2159567"/>
            <a:ext cx="781321" cy="781319"/>
            <a:chOff x="1268968" y="1770744"/>
            <a:chExt cx="1062650" cy="10626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584755-B600-4A3F-BF28-0B69C6F2744E}"/>
                </a:ext>
              </a:extLst>
            </p:cNvPr>
            <p:cNvSpPr/>
            <p:nvPr/>
          </p:nvSpPr>
          <p:spPr bwMode="auto">
            <a:xfrm>
              <a:off x="1268968" y="1770744"/>
              <a:ext cx="1062650" cy="1062648"/>
            </a:xfrm>
            <a:prstGeom prst="ellipse">
              <a:avLst/>
            </a:prstGeom>
            <a:solidFill>
              <a:srgbClr val="5458AF"/>
            </a:solidFill>
            <a:ln w="38100"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25" name="pencil" title="Icon of a pencil">
              <a:extLst>
                <a:ext uri="{FF2B5EF4-FFF2-40B4-BE49-F238E27FC236}">
                  <a16:creationId xmlns:a16="http://schemas.microsoft.com/office/drawing/2014/main" id="{C5BBFF1E-D549-497E-B082-723BDD97661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21055" y="2122830"/>
              <a:ext cx="358477" cy="358477"/>
            </a:xfrm>
            <a:custGeom>
              <a:avLst/>
              <a:gdLst>
                <a:gd name="T0" fmla="*/ 94 w 334"/>
                <a:gd name="T1" fmla="*/ 310 h 335"/>
                <a:gd name="T2" fmla="*/ 0 w 334"/>
                <a:gd name="T3" fmla="*/ 335 h 335"/>
                <a:gd name="T4" fmla="*/ 24 w 334"/>
                <a:gd name="T5" fmla="*/ 243 h 335"/>
                <a:gd name="T6" fmla="*/ 249 w 334"/>
                <a:gd name="T7" fmla="*/ 18 h 335"/>
                <a:gd name="T8" fmla="*/ 316 w 334"/>
                <a:gd name="T9" fmla="*/ 18 h 335"/>
                <a:gd name="T10" fmla="*/ 316 w 334"/>
                <a:gd name="T11" fmla="*/ 85 h 335"/>
                <a:gd name="T12" fmla="*/ 94 w 334"/>
                <a:gd name="T13" fmla="*/ 310 h 335"/>
                <a:gd name="T14" fmla="*/ 232 w 334"/>
                <a:gd name="T15" fmla="*/ 35 h 335"/>
                <a:gd name="T16" fmla="*/ 300 w 334"/>
                <a:gd name="T17" fmla="*/ 102 h 335"/>
                <a:gd name="T18" fmla="*/ 94 w 334"/>
                <a:gd name="T19" fmla="*/ 310 h 335"/>
                <a:gd name="T20" fmla="*/ 74 w 334"/>
                <a:gd name="T21" fmla="*/ 260 h 335"/>
                <a:gd name="T22" fmla="*/ 24 w 334"/>
                <a:gd name="T23" fmla="*/ 2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35">
                  <a:moveTo>
                    <a:pt x="94" y="310"/>
                  </a:moveTo>
                  <a:cubicBezTo>
                    <a:pt x="0" y="335"/>
                    <a:pt x="0" y="335"/>
                    <a:pt x="0" y="335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68" y="0"/>
                    <a:pt x="298" y="0"/>
                    <a:pt x="316" y="18"/>
                  </a:cubicBezTo>
                  <a:cubicBezTo>
                    <a:pt x="334" y="36"/>
                    <a:pt x="334" y="66"/>
                    <a:pt x="316" y="85"/>
                  </a:cubicBezTo>
                  <a:lnTo>
                    <a:pt x="94" y="310"/>
                  </a:lnTo>
                  <a:close/>
                  <a:moveTo>
                    <a:pt x="232" y="35"/>
                  </a:moveTo>
                  <a:cubicBezTo>
                    <a:pt x="300" y="102"/>
                    <a:pt x="300" y="102"/>
                    <a:pt x="300" y="102"/>
                  </a:cubicBezTo>
                  <a:moveTo>
                    <a:pt x="94" y="310"/>
                  </a:moveTo>
                  <a:cubicBezTo>
                    <a:pt x="94" y="310"/>
                    <a:pt x="98" y="287"/>
                    <a:pt x="74" y="260"/>
                  </a:cubicBezTo>
                  <a:cubicBezTo>
                    <a:pt x="50" y="233"/>
                    <a:pt x="24" y="243"/>
                    <a:pt x="24" y="243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45BEBD-6A33-4D92-BC84-CBE36F664767}"/>
              </a:ext>
            </a:extLst>
          </p:cNvPr>
          <p:cNvGrpSpPr/>
          <p:nvPr/>
        </p:nvGrpSpPr>
        <p:grpSpPr>
          <a:xfrm>
            <a:off x="3097788" y="2159567"/>
            <a:ext cx="781321" cy="781319"/>
            <a:chOff x="4213206" y="1770744"/>
            <a:chExt cx="1062650" cy="10626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D84AEDF-8BFE-4671-A115-860AA5476BFD}"/>
                </a:ext>
              </a:extLst>
            </p:cNvPr>
            <p:cNvSpPr/>
            <p:nvPr/>
          </p:nvSpPr>
          <p:spPr bwMode="auto">
            <a:xfrm>
              <a:off x="4213206" y="1770744"/>
              <a:ext cx="1062650" cy="1062648"/>
            </a:xfrm>
            <a:prstGeom prst="ellipse">
              <a:avLst/>
            </a:prstGeom>
            <a:solidFill>
              <a:srgbClr val="5458AF"/>
            </a:solidFill>
            <a:ln w="38100"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26" name="circle" title="Icon of a circle with three smaller circles on it">
              <a:extLst>
                <a:ext uri="{FF2B5EF4-FFF2-40B4-BE49-F238E27FC236}">
                  <a16:creationId xmlns:a16="http://schemas.microsoft.com/office/drawing/2014/main" id="{27E5C739-75EF-43C7-AAEF-117811926E1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65293" y="2119853"/>
              <a:ext cx="358477" cy="364431"/>
            </a:xfrm>
            <a:custGeom>
              <a:avLst/>
              <a:gdLst>
                <a:gd name="T0" fmla="*/ 26 w 340"/>
                <a:gd name="T1" fmla="*/ 224 h 345"/>
                <a:gd name="T2" fmla="*/ 23 w 340"/>
                <a:gd name="T3" fmla="*/ 198 h 345"/>
                <a:gd name="T4" fmla="*/ 119 w 340"/>
                <a:gd name="T5" fmla="*/ 59 h 345"/>
                <a:gd name="T6" fmla="*/ 77 w 340"/>
                <a:gd name="T7" fmla="*/ 312 h 345"/>
                <a:gd name="T8" fmla="*/ 170 w 340"/>
                <a:gd name="T9" fmla="*/ 345 h 345"/>
                <a:gd name="T10" fmla="*/ 262 w 340"/>
                <a:gd name="T11" fmla="*/ 312 h 345"/>
                <a:gd name="T12" fmla="*/ 314 w 340"/>
                <a:gd name="T13" fmla="*/ 224 h 345"/>
                <a:gd name="T14" fmla="*/ 317 w 340"/>
                <a:gd name="T15" fmla="*/ 198 h 345"/>
                <a:gd name="T16" fmla="*/ 220 w 340"/>
                <a:gd name="T17" fmla="*/ 60 h 345"/>
                <a:gd name="T18" fmla="*/ 170 w 340"/>
                <a:gd name="T19" fmla="*/ 102 h 345"/>
                <a:gd name="T20" fmla="*/ 221 w 340"/>
                <a:gd name="T21" fmla="*/ 51 h 345"/>
                <a:gd name="T22" fmla="*/ 170 w 340"/>
                <a:gd name="T23" fmla="*/ 0 h 345"/>
                <a:gd name="T24" fmla="*/ 119 w 340"/>
                <a:gd name="T25" fmla="*/ 51 h 345"/>
                <a:gd name="T26" fmla="*/ 170 w 340"/>
                <a:gd name="T27" fmla="*/ 102 h 345"/>
                <a:gd name="T28" fmla="*/ 51 w 340"/>
                <a:gd name="T29" fmla="*/ 319 h 345"/>
                <a:gd name="T30" fmla="*/ 102 w 340"/>
                <a:gd name="T31" fmla="*/ 268 h 345"/>
                <a:gd name="T32" fmla="*/ 51 w 340"/>
                <a:gd name="T33" fmla="*/ 217 h 345"/>
                <a:gd name="T34" fmla="*/ 0 w 340"/>
                <a:gd name="T35" fmla="*/ 268 h 345"/>
                <a:gd name="T36" fmla="*/ 51 w 340"/>
                <a:gd name="T37" fmla="*/ 319 h 345"/>
                <a:gd name="T38" fmla="*/ 289 w 340"/>
                <a:gd name="T39" fmla="*/ 319 h 345"/>
                <a:gd name="T40" fmla="*/ 340 w 340"/>
                <a:gd name="T41" fmla="*/ 268 h 345"/>
                <a:gd name="T42" fmla="*/ 289 w 340"/>
                <a:gd name="T43" fmla="*/ 217 h 345"/>
                <a:gd name="T44" fmla="*/ 238 w 340"/>
                <a:gd name="T45" fmla="*/ 268 h 345"/>
                <a:gd name="T46" fmla="*/ 289 w 340"/>
                <a:gd name="T47" fmla="*/ 319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0" h="345">
                  <a:moveTo>
                    <a:pt x="26" y="224"/>
                  </a:moveTo>
                  <a:cubicBezTo>
                    <a:pt x="24" y="215"/>
                    <a:pt x="23" y="208"/>
                    <a:pt x="23" y="198"/>
                  </a:cubicBezTo>
                  <a:cubicBezTo>
                    <a:pt x="23" y="136"/>
                    <a:pt x="65" y="81"/>
                    <a:pt x="119" y="59"/>
                  </a:cubicBezTo>
                  <a:moveTo>
                    <a:pt x="77" y="312"/>
                  </a:moveTo>
                  <a:cubicBezTo>
                    <a:pt x="103" y="334"/>
                    <a:pt x="134" y="345"/>
                    <a:pt x="170" y="345"/>
                  </a:cubicBezTo>
                  <a:cubicBezTo>
                    <a:pt x="207" y="345"/>
                    <a:pt x="236" y="334"/>
                    <a:pt x="262" y="312"/>
                  </a:cubicBezTo>
                  <a:moveTo>
                    <a:pt x="314" y="224"/>
                  </a:moveTo>
                  <a:cubicBezTo>
                    <a:pt x="316" y="214"/>
                    <a:pt x="317" y="208"/>
                    <a:pt x="317" y="198"/>
                  </a:cubicBezTo>
                  <a:cubicBezTo>
                    <a:pt x="317" y="134"/>
                    <a:pt x="277" y="80"/>
                    <a:pt x="220" y="60"/>
                  </a:cubicBezTo>
                  <a:moveTo>
                    <a:pt x="170" y="102"/>
                  </a:moveTo>
                  <a:cubicBezTo>
                    <a:pt x="198" y="102"/>
                    <a:pt x="221" y="79"/>
                    <a:pt x="221" y="51"/>
                  </a:cubicBezTo>
                  <a:cubicBezTo>
                    <a:pt x="221" y="23"/>
                    <a:pt x="198" y="0"/>
                    <a:pt x="170" y="0"/>
                  </a:cubicBezTo>
                  <a:cubicBezTo>
                    <a:pt x="142" y="0"/>
                    <a:pt x="119" y="23"/>
                    <a:pt x="119" y="51"/>
                  </a:cubicBezTo>
                  <a:cubicBezTo>
                    <a:pt x="119" y="79"/>
                    <a:pt x="142" y="102"/>
                    <a:pt x="170" y="102"/>
                  </a:cubicBezTo>
                  <a:close/>
                  <a:moveTo>
                    <a:pt x="51" y="319"/>
                  </a:moveTo>
                  <a:cubicBezTo>
                    <a:pt x="79" y="319"/>
                    <a:pt x="102" y="297"/>
                    <a:pt x="102" y="268"/>
                  </a:cubicBezTo>
                  <a:cubicBezTo>
                    <a:pt x="102" y="240"/>
                    <a:pt x="79" y="217"/>
                    <a:pt x="51" y="217"/>
                  </a:cubicBezTo>
                  <a:cubicBezTo>
                    <a:pt x="23" y="217"/>
                    <a:pt x="0" y="240"/>
                    <a:pt x="0" y="268"/>
                  </a:cubicBezTo>
                  <a:cubicBezTo>
                    <a:pt x="0" y="297"/>
                    <a:pt x="23" y="319"/>
                    <a:pt x="51" y="319"/>
                  </a:cubicBezTo>
                  <a:close/>
                  <a:moveTo>
                    <a:pt x="289" y="319"/>
                  </a:moveTo>
                  <a:cubicBezTo>
                    <a:pt x="317" y="319"/>
                    <a:pt x="340" y="297"/>
                    <a:pt x="340" y="268"/>
                  </a:cubicBezTo>
                  <a:cubicBezTo>
                    <a:pt x="340" y="240"/>
                    <a:pt x="317" y="217"/>
                    <a:pt x="289" y="217"/>
                  </a:cubicBezTo>
                  <a:cubicBezTo>
                    <a:pt x="261" y="217"/>
                    <a:pt x="238" y="240"/>
                    <a:pt x="238" y="268"/>
                  </a:cubicBezTo>
                  <a:cubicBezTo>
                    <a:pt x="238" y="297"/>
                    <a:pt x="261" y="319"/>
                    <a:pt x="289" y="319"/>
                  </a:cubicBezTo>
                  <a:close/>
                </a:path>
              </a:pathLst>
            </a:custGeom>
            <a:noFill/>
            <a:ln w="15875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649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5D1207-1D48-46B3-850C-6B9AF50F713F}"/>
              </a:ext>
            </a:extLst>
          </p:cNvPr>
          <p:cNvGrpSpPr/>
          <p:nvPr/>
        </p:nvGrpSpPr>
        <p:grpSpPr>
          <a:xfrm>
            <a:off x="5262558" y="2159567"/>
            <a:ext cx="781321" cy="781319"/>
            <a:chOff x="7157444" y="1770744"/>
            <a:chExt cx="1062650" cy="106264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E437501-61BA-4ACF-ABBA-2BAB94676EE1}"/>
                </a:ext>
              </a:extLst>
            </p:cNvPr>
            <p:cNvSpPr/>
            <p:nvPr/>
          </p:nvSpPr>
          <p:spPr bwMode="auto">
            <a:xfrm>
              <a:off x="7157444" y="1770744"/>
              <a:ext cx="1062650" cy="1062648"/>
            </a:xfrm>
            <a:prstGeom prst="ellipse">
              <a:avLst/>
            </a:prstGeom>
            <a:solidFill>
              <a:srgbClr val="5458AF"/>
            </a:solidFill>
            <a:ln w="38100"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28" name="Modern_workplace" title="Icon of three people connected by a dotted line">
              <a:extLst>
                <a:ext uri="{FF2B5EF4-FFF2-40B4-BE49-F238E27FC236}">
                  <a16:creationId xmlns:a16="http://schemas.microsoft.com/office/drawing/2014/main" id="{B36039F8-058A-44FD-930A-65581A4CA77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46013" y="2066808"/>
              <a:ext cx="485513" cy="470521"/>
            </a:xfrm>
            <a:custGeom>
              <a:avLst/>
              <a:gdLst>
                <a:gd name="T0" fmla="*/ 210 w 584"/>
                <a:gd name="T1" fmla="*/ 515 h 564"/>
                <a:gd name="T2" fmla="*/ 226 w 584"/>
                <a:gd name="T3" fmla="*/ 515 h 564"/>
                <a:gd name="T4" fmla="*/ 239 w 584"/>
                <a:gd name="T5" fmla="*/ 515 h 564"/>
                <a:gd name="T6" fmla="*/ 255 w 584"/>
                <a:gd name="T7" fmla="*/ 515 h 564"/>
                <a:gd name="T8" fmla="*/ 269 w 584"/>
                <a:gd name="T9" fmla="*/ 515 h 564"/>
                <a:gd name="T10" fmla="*/ 285 w 584"/>
                <a:gd name="T11" fmla="*/ 515 h 564"/>
                <a:gd name="T12" fmla="*/ 298 w 584"/>
                <a:gd name="T13" fmla="*/ 515 h 564"/>
                <a:gd name="T14" fmla="*/ 314 w 584"/>
                <a:gd name="T15" fmla="*/ 515 h 564"/>
                <a:gd name="T16" fmla="*/ 328 w 584"/>
                <a:gd name="T17" fmla="*/ 515 h 564"/>
                <a:gd name="T18" fmla="*/ 344 w 584"/>
                <a:gd name="T19" fmla="*/ 515 h 564"/>
                <a:gd name="T20" fmla="*/ 357 w 584"/>
                <a:gd name="T21" fmla="*/ 515 h 564"/>
                <a:gd name="T22" fmla="*/ 373 w 584"/>
                <a:gd name="T23" fmla="*/ 515 h 564"/>
                <a:gd name="T24" fmla="*/ 366 w 584"/>
                <a:gd name="T25" fmla="*/ 247 h 564"/>
                <a:gd name="T26" fmla="*/ 358 w 584"/>
                <a:gd name="T27" fmla="*/ 233 h 564"/>
                <a:gd name="T28" fmla="*/ 372 w 584"/>
                <a:gd name="T29" fmla="*/ 259 h 564"/>
                <a:gd name="T30" fmla="*/ 380 w 584"/>
                <a:gd name="T31" fmla="*/ 273 h 564"/>
                <a:gd name="T32" fmla="*/ 386 w 584"/>
                <a:gd name="T33" fmla="*/ 285 h 564"/>
                <a:gd name="T34" fmla="*/ 393 w 584"/>
                <a:gd name="T35" fmla="*/ 299 h 564"/>
                <a:gd name="T36" fmla="*/ 400 w 584"/>
                <a:gd name="T37" fmla="*/ 311 h 564"/>
                <a:gd name="T38" fmla="*/ 407 w 584"/>
                <a:gd name="T39" fmla="*/ 325 h 564"/>
                <a:gd name="T40" fmla="*/ 414 w 584"/>
                <a:gd name="T41" fmla="*/ 337 h 564"/>
                <a:gd name="T42" fmla="*/ 421 w 584"/>
                <a:gd name="T43" fmla="*/ 351 h 564"/>
                <a:gd name="T44" fmla="*/ 226 w 584"/>
                <a:gd name="T45" fmla="*/ 233 h 564"/>
                <a:gd name="T46" fmla="*/ 218 w 584"/>
                <a:gd name="T47" fmla="*/ 247 h 564"/>
                <a:gd name="T48" fmla="*/ 212 w 584"/>
                <a:gd name="T49" fmla="*/ 259 h 564"/>
                <a:gd name="T50" fmla="*/ 204 w 584"/>
                <a:gd name="T51" fmla="*/ 273 h 564"/>
                <a:gd name="T52" fmla="*/ 198 w 584"/>
                <a:gd name="T53" fmla="*/ 285 h 564"/>
                <a:gd name="T54" fmla="*/ 191 w 584"/>
                <a:gd name="T55" fmla="*/ 299 h 564"/>
                <a:gd name="T56" fmla="*/ 184 w 584"/>
                <a:gd name="T57" fmla="*/ 311 h 564"/>
                <a:gd name="T58" fmla="*/ 177 w 584"/>
                <a:gd name="T59" fmla="*/ 325 h 564"/>
                <a:gd name="T60" fmla="*/ 170 w 584"/>
                <a:gd name="T61" fmla="*/ 337 h 564"/>
                <a:gd name="T62" fmla="*/ 163 w 584"/>
                <a:gd name="T63" fmla="*/ 351 h 564"/>
                <a:gd name="T64" fmla="*/ 239 w 584"/>
                <a:gd name="T65" fmla="*/ 53 h 564"/>
                <a:gd name="T66" fmla="*/ 293 w 584"/>
                <a:gd name="T67" fmla="*/ 105 h 564"/>
                <a:gd name="T68" fmla="*/ 347 w 584"/>
                <a:gd name="T69" fmla="*/ 53 h 564"/>
                <a:gd name="T70" fmla="*/ 293 w 584"/>
                <a:gd name="T71" fmla="*/ 0 h 564"/>
                <a:gd name="T72" fmla="*/ 239 w 584"/>
                <a:gd name="T73" fmla="*/ 53 h 564"/>
                <a:gd name="T74" fmla="*/ 205 w 584"/>
                <a:gd name="T75" fmla="*/ 190 h 564"/>
                <a:gd name="T76" fmla="*/ 292 w 584"/>
                <a:gd name="T77" fmla="*/ 105 h 564"/>
                <a:gd name="T78" fmla="*/ 379 w 584"/>
                <a:gd name="T79" fmla="*/ 190 h 564"/>
                <a:gd name="T80" fmla="*/ 444 w 584"/>
                <a:gd name="T81" fmla="*/ 427 h 564"/>
                <a:gd name="T82" fmla="*/ 498 w 584"/>
                <a:gd name="T83" fmla="*/ 479 h 564"/>
                <a:gd name="T84" fmla="*/ 553 w 584"/>
                <a:gd name="T85" fmla="*/ 427 h 564"/>
                <a:gd name="T86" fmla="*/ 498 w 584"/>
                <a:gd name="T87" fmla="*/ 374 h 564"/>
                <a:gd name="T88" fmla="*/ 444 w 584"/>
                <a:gd name="T89" fmla="*/ 427 h 564"/>
                <a:gd name="T90" fmla="*/ 411 w 584"/>
                <a:gd name="T91" fmla="*/ 564 h 564"/>
                <a:gd name="T92" fmla="*/ 498 w 584"/>
                <a:gd name="T93" fmla="*/ 479 h 564"/>
                <a:gd name="T94" fmla="*/ 584 w 584"/>
                <a:gd name="T95" fmla="*/ 564 h 564"/>
                <a:gd name="T96" fmla="*/ 34 w 584"/>
                <a:gd name="T97" fmla="*/ 427 h 564"/>
                <a:gd name="T98" fmla="*/ 87 w 584"/>
                <a:gd name="T99" fmla="*/ 479 h 564"/>
                <a:gd name="T100" fmla="*/ 142 w 584"/>
                <a:gd name="T101" fmla="*/ 427 h 564"/>
                <a:gd name="T102" fmla="*/ 87 w 584"/>
                <a:gd name="T103" fmla="*/ 374 h 564"/>
                <a:gd name="T104" fmla="*/ 34 w 584"/>
                <a:gd name="T105" fmla="*/ 427 h 564"/>
                <a:gd name="T106" fmla="*/ 0 w 584"/>
                <a:gd name="T107" fmla="*/ 564 h 564"/>
                <a:gd name="T108" fmla="*/ 87 w 584"/>
                <a:gd name="T109" fmla="*/ 479 h 564"/>
                <a:gd name="T110" fmla="*/ 173 w 584"/>
                <a:gd name="T11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4" h="564">
                  <a:moveTo>
                    <a:pt x="210" y="515"/>
                  </a:moveTo>
                  <a:cubicBezTo>
                    <a:pt x="226" y="515"/>
                    <a:pt x="226" y="515"/>
                    <a:pt x="226" y="515"/>
                  </a:cubicBezTo>
                  <a:moveTo>
                    <a:pt x="239" y="515"/>
                  </a:moveTo>
                  <a:cubicBezTo>
                    <a:pt x="255" y="515"/>
                    <a:pt x="255" y="515"/>
                    <a:pt x="255" y="515"/>
                  </a:cubicBezTo>
                  <a:moveTo>
                    <a:pt x="269" y="515"/>
                  </a:moveTo>
                  <a:cubicBezTo>
                    <a:pt x="285" y="515"/>
                    <a:pt x="285" y="515"/>
                    <a:pt x="285" y="515"/>
                  </a:cubicBezTo>
                  <a:moveTo>
                    <a:pt x="298" y="515"/>
                  </a:moveTo>
                  <a:cubicBezTo>
                    <a:pt x="314" y="515"/>
                    <a:pt x="314" y="515"/>
                    <a:pt x="314" y="515"/>
                  </a:cubicBezTo>
                  <a:moveTo>
                    <a:pt x="328" y="515"/>
                  </a:moveTo>
                  <a:cubicBezTo>
                    <a:pt x="344" y="515"/>
                    <a:pt x="344" y="515"/>
                    <a:pt x="344" y="515"/>
                  </a:cubicBezTo>
                  <a:moveTo>
                    <a:pt x="357" y="515"/>
                  </a:moveTo>
                  <a:cubicBezTo>
                    <a:pt x="373" y="515"/>
                    <a:pt x="373" y="515"/>
                    <a:pt x="373" y="515"/>
                  </a:cubicBezTo>
                  <a:moveTo>
                    <a:pt x="366" y="247"/>
                  </a:moveTo>
                  <a:cubicBezTo>
                    <a:pt x="358" y="233"/>
                    <a:pt x="358" y="233"/>
                    <a:pt x="358" y="233"/>
                  </a:cubicBezTo>
                  <a:moveTo>
                    <a:pt x="372" y="259"/>
                  </a:moveTo>
                  <a:cubicBezTo>
                    <a:pt x="380" y="273"/>
                    <a:pt x="380" y="273"/>
                    <a:pt x="380" y="273"/>
                  </a:cubicBezTo>
                  <a:moveTo>
                    <a:pt x="386" y="285"/>
                  </a:moveTo>
                  <a:cubicBezTo>
                    <a:pt x="393" y="299"/>
                    <a:pt x="393" y="299"/>
                    <a:pt x="393" y="299"/>
                  </a:cubicBezTo>
                  <a:moveTo>
                    <a:pt x="400" y="311"/>
                  </a:moveTo>
                  <a:cubicBezTo>
                    <a:pt x="407" y="325"/>
                    <a:pt x="407" y="325"/>
                    <a:pt x="407" y="325"/>
                  </a:cubicBezTo>
                  <a:moveTo>
                    <a:pt x="414" y="337"/>
                  </a:moveTo>
                  <a:cubicBezTo>
                    <a:pt x="421" y="351"/>
                    <a:pt x="421" y="351"/>
                    <a:pt x="421" y="351"/>
                  </a:cubicBezTo>
                  <a:moveTo>
                    <a:pt x="226" y="233"/>
                  </a:moveTo>
                  <a:cubicBezTo>
                    <a:pt x="218" y="247"/>
                    <a:pt x="218" y="247"/>
                    <a:pt x="218" y="247"/>
                  </a:cubicBezTo>
                  <a:moveTo>
                    <a:pt x="212" y="259"/>
                  </a:moveTo>
                  <a:cubicBezTo>
                    <a:pt x="204" y="273"/>
                    <a:pt x="204" y="273"/>
                    <a:pt x="204" y="273"/>
                  </a:cubicBezTo>
                  <a:moveTo>
                    <a:pt x="198" y="285"/>
                  </a:moveTo>
                  <a:cubicBezTo>
                    <a:pt x="191" y="299"/>
                    <a:pt x="191" y="299"/>
                    <a:pt x="191" y="299"/>
                  </a:cubicBezTo>
                  <a:moveTo>
                    <a:pt x="184" y="311"/>
                  </a:moveTo>
                  <a:cubicBezTo>
                    <a:pt x="177" y="325"/>
                    <a:pt x="177" y="325"/>
                    <a:pt x="177" y="325"/>
                  </a:cubicBezTo>
                  <a:moveTo>
                    <a:pt x="170" y="337"/>
                  </a:moveTo>
                  <a:cubicBezTo>
                    <a:pt x="163" y="351"/>
                    <a:pt x="163" y="351"/>
                    <a:pt x="163" y="351"/>
                  </a:cubicBezTo>
                  <a:moveTo>
                    <a:pt x="239" y="53"/>
                  </a:moveTo>
                  <a:cubicBezTo>
                    <a:pt x="239" y="82"/>
                    <a:pt x="263" y="105"/>
                    <a:pt x="293" y="105"/>
                  </a:cubicBezTo>
                  <a:cubicBezTo>
                    <a:pt x="322" y="105"/>
                    <a:pt x="347" y="82"/>
                    <a:pt x="347" y="53"/>
                  </a:cubicBezTo>
                  <a:cubicBezTo>
                    <a:pt x="347" y="24"/>
                    <a:pt x="322" y="0"/>
                    <a:pt x="293" y="0"/>
                  </a:cubicBezTo>
                  <a:cubicBezTo>
                    <a:pt x="263" y="0"/>
                    <a:pt x="239" y="24"/>
                    <a:pt x="239" y="53"/>
                  </a:cubicBezTo>
                  <a:close/>
                  <a:moveTo>
                    <a:pt x="205" y="190"/>
                  </a:moveTo>
                  <a:cubicBezTo>
                    <a:pt x="205" y="143"/>
                    <a:pt x="244" y="105"/>
                    <a:pt x="292" y="105"/>
                  </a:cubicBezTo>
                  <a:cubicBezTo>
                    <a:pt x="340" y="105"/>
                    <a:pt x="379" y="143"/>
                    <a:pt x="379" y="190"/>
                  </a:cubicBezTo>
                  <a:moveTo>
                    <a:pt x="444" y="427"/>
                  </a:moveTo>
                  <a:cubicBezTo>
                    <a:pt x="444" y="456"/>
                    <a:pt x="469" y="479"/>
                    <a:pt x="498" y="479"/>
                  </a:cubicBezTo>
                  <a:cubicBezTo>
                    <a:pt x="528" y="479"/>
                    <a:pt x="553" y="456"/>
                    <a:pt x="553" y="427"/>
                  </a:cubicBezTo>
                  <a:cubicBezTo>
                    <a:pt x="553" y="398"/>
                    <a:pt x="528" y="374"/>
                    <a:pt x="498" y="374"/>
                  </a:cubicBezTo>
                  <a:cubicBezTo>
                    <a:pt x="469" y="374"/>
                    <a:pt x="444" y="398"/>
                    <a:pt x="444" y="427"/>
                  </a:cubicBezTo>
                  <a:close/>
                  <a:moveTo>
                    <a:pt x="411" y="564"/>
                  </a:moveTo>
                  <a:cubicBezTo>
                    <a:pt x="411" y="517"/>
                    <a:pt x="449" y="479"/>
                    <a:pt x="498" y="479"/>
                  </a:cubicBezTo>
                  <a:cubicBezTo>
                    <a:pt x="546" y="479"/>
                    <a:pt x="584" y="517"/>
                    <a:pt x="584" y="564"/>
                  </a:cubicBezTo>
                  <a:moveTo>
                    <a:pt x="34" y="427"/>
                  </a:moveTo>
                  <a:cubicBezTo>
                    <a:pt x="34" y="456"/>
                    <a:pt x="58" y="479"/>
                    <a:pt x="87" y="479"/>
                  </a:cubicBezTo>
                  <a:cubicBezTo>
                    <a:pt x="117" y="479"/>
                    <a:pt x="142" y="456"/>
                    <a:pt x="142" y="427"/>
                  </a:cubicBezTo>
                  <a:cubicBezTo>
                    <a:pt x="142" y="398"/>
                    <a:pt x="117" y="374"/>
                    <a:pt x="87" y="374"/>
                  </a:cubicBezTo>
                  <a:cubicBezTo>
                    <a:pt x="58" y="374"/>
                    <a:pt x="34" y="398"/>
                    <a:pt x="34" y="427"/>
                  </a:cubicBezTo>
                  <a:close/>
                  <a:moveTo>
                    <a:pt x="0" y="564"/>
                  </a:moveTo>
                  <a:cubicBezTo>
                    <a:pt x="0" y="517"/>
                    <a:pt x="38" y="479"/>
                    <a:pt x="87" y="479"/>
                  </a:cubicBezTo>
                  <a:cubicBezTo>
                    <a:pt x="135" y="479"/>
                    <a:pt x="173" y="517"/>
                    <a:pt x="173" y="56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1F9565-45FD-4403-A299-779C267097FC}"/>
              </a:ext>
            </a:extLst>
          </p:cNvPr>
          <p:cNvGrpSpPr/>
          <p:nvPr/>
        </p:nvGrpSpPr>
        <p:grpSpPr>
          <a:xfrm>
            <a:off x="7427328" y="2159567"/>
            <a:ext cx="781321" cy="781319"/>
            <a:chOff x="10101682" y="1770744"/>
            <a:chExt cx="1062650" cy="106264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A88298-58E2-4DFB-898A-63EDC6F43064}"/>
                </a:ext>
              </a:extLst>
            </p:cNvPr>
            <p:cNvSpPr/>
            <p:nvPr/>
          </p:nvSpPr>
          <p:spPr bwMode="auto">
            <a:xfrm>
              <a:off x="10101682" y="1770744"/>
              <a:ext cx="1062650" cy="1062648"/>
            </a:xfrm>
            <a:prstGeom prst="ellipse">
              <a:avLst/>
            </a:prstGeom>
            <a:solidFill>
              <a:srgbClr val="5458AF"/>
            </a:solidFill>
            <a:ln w="38100"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30" name="graph_4" title="Icon of a pie chart">
              <a:extLst>
                <a:ext uri="{FF2B5EF4-FFF2-40B4-BE49-F238E27FC236}">
                  <a16:creationId xmlns:a16="http://schemas.microsoft.com/office/drawing/2014/main" id="{5ADCCB3C-8E1D-42E6-A544-17F3C7EB42E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53026" y="2122830"/>
              <a:ext cx="359963" cy="358477"/>
            </a:xfrm>
            <a:custGeom>
              <a:avLst/>
              <a:gdLst>
                <a:gd name="T0" fmla="*/ 310 w 334"/>
                <a:gd name="T1" fmla="*/ 178 h 333"/>
                <a:gd name="T2" fmla="*/ 155 w 334"/>
                <a:gd name="T3" fmla="*/ 333 h 333"/>
                <a:gd name="T4" fmla="*/ 0 w 334"/>
                <a:gd name="T5" fmla="*/ 178 h 333"/>
                <a:gd name="T6" fmla="*/ 155 w 334"/>
                <a:gd name="T7" fmla="*/ 23 h 333"/>
                <a:gd name="T8" fmla="*/ 155 w 334"/>
                <a:gd name="T9" fmla="*/ 178 h 333"/>
                <a:gd name="T10" fmla="*/ 310 w 334"/>
                <a:gd name="T11" fmla="*/ 178 h 333"/>
                <a:gd name="T12" fmla="*/ 334 w 334"/>
                <a:gd name="T13" fmla="*/ 139 h 333"/>
                <a:gd name="T14" fmla="*/ 195 w 334"/>
                <a:gd name="T15" fmla="*/ 0 h 333"/>
                <a:gd name="T16" fmla="*/ 195 w 334"/>
                <a:gd name="T17" fmla="*/ 139 h 333"/>
                <a:gd name="T18" fmla="*/ 334 w 334"/>
                <a:gd name="T19" fmla="*/ 13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3">
                  <a:moveTo>
                    <a:pt x="310" y="178"/>
                  </a:moveTo>
                  <a:cubicBezTo>
                    <a:pt x="310" y="264"/>
                    <a:pt x="241" y="333"/>
                    <a:pt x="155" y="333"/>
                  </a:cubicBezTo>
                  <a:cubicBezTo>
                    <a:pt x="69" y="333"/>
                    <a:pt x="0" y="264"/>
                    <a:pt x="0" y="178"/>
                  </a:cubicBezTo>
                  <a:cubicBezTo>
                    <a:pt x="0" y="93"/>
                    <a:pt x="69" y="23"/>
                    <a:pt x="155" y="23"/>
                  </a:cubicBezTo>
                  <a:cubicBezTo>
                    <a:pt x="155" y="178"/>
                    <a:pt x="155" y="178"/>
                    <a:pt x="155" y="178"/>
                  </a:cubicBezTo>
                  <a:lnTo>
                    <a:pt x="310" y="178"/>
                  </a:lnTo>
                  <a:close/>
                  <a:moveTo>
                    <a:pt x="334" y="139"/>
                  </a:moveTo>
                  <a:cubicBezTo>
                    <a:pt x="334" y="62"/>
                    <a:pt x="272" y="0"/>
                    <a:pt x="195" y="0"/>
                  </a:cubicBezTo>
                  <a:cubicBezTo>
                    <a:pt x="195" y="139"/>
                    <a:pt x="195" y="139"/>
                    <a:pt x="195" y="139"/>
                  </a:cubicBezTo>
                  <a:lnTo>
                    <a:pt x="334" y="139"/>
                  </a:lnTo>
                  <a:close/>
                </a:path>
              </a:pathLst>
            </a:custGeom>
            <a:noFill/>
            <a:ln w="15875" cap="sq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649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06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40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29" dur="4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34" dur="4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44" dur="4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6D25-8758-42B2-BF24-C6FB5BD2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19" y="1187939"/>
            <a:ext cx="8502029" cy="568436"/>
          </a:xfrm>
        </p:spPr>
        <p:txBody>
          <a:bodyPr/>
          <a:lstStyle/>
          <a:p>
            <a:r>
              <a:rPr lang="en-US"/>
              <a:t>Microsoft Teams resources for Education admins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8C7CED-3F2A-45DA-BA4B-D1BA8A97BC82}"/>
              </a:ext>
            </a:extLst>
          </p:cNvPr>
          <p:cNvSpPr/>
          <p:nvPr/>
        </p:nvSpPr>
        <p:spPr>
          <a:xfrm>
            <a:off x="319819" y="2098538"/>
            <a:ext cx="4811125" cy="2077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36">
              <a:defRPr/>
            </a:pPr>
            <a:r>
              <a:rPr lang="en-US" sz="1350" b="1" dirty="0">
                <a:solidFill>
                  <a:srgbClr val="000000"/>
                </a:solidFill>
                <a:latin typeface="Segoe UI Semibold"/>
              </a:rPr>
              <a:t>Customizable email templates and ready-to-print flyers and posters</a:t>
            </a:r>
            <a:endParaRPr lang="en-US" sz="1350" dirty="0">
              <a:solidFill>
                <a:srgbClr val="282828"/>
              </a:solidFill>
              <a:latin typeface="Segoe UI Semi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76BFB-B7DB-49F7-A2E4-2E3ADD70B0E3}"/>
              </a:ext>
            </a:extLst>
          </p:cNvPr>
          <p:cNvSpPr/>
          <p:nvPr/>
        </p:nvSpPr>
        <p:spPr>
          <a:xfrm>
            <a:off x="319819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Introducing Microsoft Teams for Education</a:t>
            </a:r>
            <a:endParaRPr lang="en-US" sz="735" b="1" dirty="0">
              <a:solidFill>
                <a:srgbClr val="000000"/>
              </a:solidFill>
              <a:latin typeface="Segoe UI Semibold"/>
            </a:endParaRPr>
          </a:p>
          <a:p>
            <a:pPr defTabSz="685736">
              <a:defRPr/>
            </a:pPr>
            <a:r>
              <a:rPr lang="en-US" sz="735" b="1" dirty="0">
                <a:solidFill>
                  <a:srgbClr val="5458AF"/>
                </a:solidFill>
                <a:latin typeface="Segoe UI"/>
              </a:rPr>
              <a:t>VALUES</a:t>
            </a:r>
          </a:p>
          <a:p>
            <a:pPr defTabSz="685736">
              <a:defRPr/>
            </a:pPr>
            <a:br>
              <a:rPr lang="en-US" sz="735" b="1" dirty="0">
                <a:solidFill>
                  <a:srgbClr val="000000"/>
                </a:solidFill>
                <a:latin typeface="Segoe UI Semibold"/>
              </a:rPr>
            </a:br>
            <a:endParaRPr lang="en-US" sz="735" spc="-15" dirty="0">
              <a:solidFill>
                <a:srgbClr val="282828"/>
              </a:solidFill>
              <a:latin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08B43-A92C-41FD-AEFA-3255791445AC}"/>
              </a:ext>
            </a:extLst>
          </p:cNvPr>
          <p:cNvSpPr/>
          <p:nvPr/>
        </p:nvSpPr>
        <p:spPr>
          <a:xfrm>
            <a:off x="1830924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Introducing Microsoft Teams for Education</a:t>
            </a:r>
            <a:endParaRPr lang="en-US" sz="735" b="1" spc="221" dirty="0">
              <a:solidFill>
                <a:srgbClr val="5458AF"/>
              </a:solidFill>
              <a:latin typeface="Segoe UI"/>
            </a:endParaRPr>
          </a:p>
          <a:p>
            <a:pPr defTabSz="685736">
              <a:defRPr/>
            </a:pPr>
            <a:r>
              <a:rPr lang="en-US" sz="735" b="1" dirty="0">
                <a:solidFill>
                  <a:srgbClr val="5458AF"/>
                </a:solidFill>
                <a:latin typeface="Segoe UI"/>
              </a:rPr>
              <a:t>FEATURES</a:t>
            </a:r>
          </a:p>
          <a:p>
            <a:pPr defTabSz="685736">
              <a:defRPr/>
            </a:pPr>
            <a:br>
              <a:rPr lang="en-US" sz="735" dirty="0">
                <a:solidFill>
                  <a:srgbClr val="282828"/>
                </a:solidFill>
                <a:latin typeface="Segoe UI Semibold"/>
              </a:rPr>
            </a:br>
            <a:endParaRPr lang="en-US" sz="588" spc="-15" dirty="0">
              <a:solidFill>
                <a:srgbClr val="282828"/>
              </a:solidFill>
              <a:latin typeface="Segoe U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946E30-3828-4CF1-9680-BCDE60FC0814}"/>
              </a:ext>
            </a:extLst>
          </p:cNvPr>
          <p:cNvSpPr/>
          <p:nvPr/>
        </p:nvSpPr>
        <p:spPr>
          <a:xfrm>
            <a:off x="3350156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Empower with Microsoft Teams</a:t>
            </a:r>
            <a:endParaRPr lang="en-US" sz="735" b="1" spc="221" dirty="0">
              <a:solidFill>
                <a:srgbClr val="5458AF"/>
              </a:solidFill>
              <a:latin typeface="Segoe UI"/>
            </a:endParaRPr>
          </a:p>
          <a:p>
            <a:pPr defTabSz="685736">
              <a:defRPr/>
            </a:pPr>
            <a:r>
              <a:rPr lang="en-US" sz="735" b="1" dirty="0">
                <a:solidFill>
                  <a:srgbClr val="5458AF"/>
                </a:solidFill>
                <a:latin typeface="Segoe UI"/>
              </a:rPr>
              <a:t>VALUES</a:t>
            </a:r>
          </a:p>
          <a:p>
            <a:pPr defTabSz="685736">
              <a:defRPr/>
            </a:pPr>
            <a:endParaRPr lang="en-US" sz="1029" dirty="0">
              <a:solidFill>
                <a:srgbClr val="282828"/>
              </a:solidFill>
              <a:latin typeface="Segoe UI"/>
            </a:endParaRPr>
          </a:p>
          <a:p>
            <a:pPr defTabSz="685736">
              <a:defRPr/>
            </a:pPr>
            <a:br>
              <a:rPr lang="en-US" sz="735" dirty="0">
                <a:solidFill>
                  <a:srgbClr val="282828"/>
                </a:solidFill>
                <a:latin typeface="Segoe UI"/>
              </a:rPr>
            </a:br>
            <a:endParaRPr lang="en-US" sz="588" spc="-15" dirty="0">
              <a:solidFill>
                <a:srgbClr val="282828"/>
              </a:solidFill>
              <a:latin typeface="Segoe U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2DC9B5-564E-4FB4-9D31-5EE1747C6C76}"/>
              </a:ext>
            </a:extLst>
          </p:cNvPr>
          <p:cNvSpPr/>
          <p:nvPr/>
        </p:nvSpPr>
        <p:spPr>
          <a:xfrm>
            <a:off x="4869388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Empower with Microsoft Teams</a:t>
            </a:r>
            <a:endParaRPr lang="en-US" sz="735" b="1" spc="221" dirty="0">
              <a:solidFill>
                <a:srgbClr val="5458AF"/>
              </a:solidFill>
              <a:latin typeface="Segoe UI"/>
            </a:endParaRPr>
          </a:p>
          <a:p>
            <a:pPr defTabSz="685736">
              <a:defRPr/>
            </a:pPr>
            <a:r>
              <a:rPr lang="en-US" sz="735" b="1" dirty="0">
                <a:solidFill>
                  <a:srgbClr val="5458AF"/>
                </a:solidFill>
                <a:latin typeface="Segoe UI"/>
              </a:rPr>
              <a:t>FEATURES</a:t>
            </a:r>
            <a:br>
              <a:rPr lang="en-US" sz="1029" dirty="0">
                <a:solidFill>
                  <a:srgbClr val="282828"/>
                </a:solidFill>
                <a:latin typeface="Segoe UI"/>
              </a:rPr>
            </a:br>
            <a:endParaRPr lang="en-US" sz="588" spc="-15" dirty="0">
              <a:solidFill>
                <a:srgbClr val="282828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3371A5-261A-417E-9375-F9D5D562132A}"/>
              </a:ext>
            </a:extLst>
          </p:cNvPr>
          <p:cNvSpPr/>
          <p:nvPr/>
        </p:nvSpPr>
        <p:spPr>
          <a:xfrm>
            <a:off x="6388619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The value of Microsoft Teams  for Education</a:t>
            </a:r>
            <a:endParaRPr lang="en-US" sz="735" dirty="0">
              <a:solidFill>
                <a:srgbClr val="282828"/>
              </a:solidFill>
              <a:latin typeface="Segoe UI"/>
            </a:endParaRPr>
          </a:p>
          <a:p>
            <a:pPr defTabSz="685736">
              <a:defRPr/>
            </a:pPr>
            <a:endParaRPr lang="en-US" sz="735" dirty="0">
              <a:solidFill>
                <a:srgbClr val="282828"/>
              </a:solidFill>
              <a:latin typeface="Segoe UI"/>
            </a:endParaRPr>
          </a:p>
          <a:p>
            <a:pPr defTabSz="685736">
              <a:defRPr/>
            </a:pPr>
            <a:br>
              <a:rPr lang="en-US" sz="735" dirty="0">
                <a:solidFill>
                  <a:srgbClr val="282828"/>
                </a:solidFill>
                <a:latin typeface="Segoe UI"/>
              </a:rPr>
            </a:br>
            <a:endParaRPr lang="en-US" sz="588" spc="-15" dirty="0">
              <a:solidFill>
                <a:srgbClr val="282828"/>
              </a:solidFill>
              <a:latin typeface="Segoe UI"/>
            </a:endParaRP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EC52D81-C47D-4AB0-B9F8-350001B44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" y="2813317"/>
            <a:ext cx="1198632" cy="1625543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987089-8123-4695-8DE9-D4E42A10C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24" y="2813317"/>
            <a:ext cx="1206759" cy="1625543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9C32335-C428-42BB-A0C1-AAE69EFAC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57" y="2813317"/>
            <a:ext cx="1206758" cy="1636564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CC56ADD-94E7-4718-8BC7-14E4023CB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88" y="2813317"/>
            <a:ext cx="1206758" cy="1636564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EC20B17-CB5D-432D-A15C-F172EB135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19" y="2813317"/>
            <a:ext cx="1060378" cy="1636565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2AFF11E-58B1-4642-8500-8306916BF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1" y="2813317"/>
            <a:ext cx="1060378" cy="1631723"/>
          </a:xfrm>
          <a:prstGeom prst="rect">
            <a:avLst/>
          </a:prstGeom>
          <a:solidFill>
            <a:srgbClr val="FFFFFF"/>
          </a:solidFill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4E5CC3-9D31-4EBD-B4CC-CF51EDF60464}"/>
              </a:ext>
            </a:extLst>
          </p:cNvPr>
          <p:cNvSpPr/>
          <p:nvPr/>
        </p:nvSpPr>
        <p:spPr>
          <a:xfrm>
            <a:off x="7761471" y="4603266"/>
            <a:ext cx="1198632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1029" b="1" dirty="0">
                <a:solidFill>
                  <a:srgbClr val="000000"/>
                </a:solidFill>
                <a:latin typeface="Segoe UI Semibold"/>
              </a:rPr>
              <a:t>The features of Microsoft Teams  for Education</a:t>
            </a:r>
            <a:endParaRPr lang="en-US" sz="735" dirty="0">
              <a:solidFill>
                <a:srgbClr val="282828"/>
              </a:solidFill>
              <a:latin typeface="Segoe UI"/>
            </a:endParaRPr>
          </a:p>
          <a:p>
            <a:pPr defTabSz="685736">
              <a:defRPr/>
            </a:pPr>
            <a:endParaRPr lang="en-US" sz="735" dirty="0">
              <a:solidFill>
                <a:srgbClr val="282828"/>
              </a:solidFill>
              <a:latin typeface="Segoe UI"/>
            </a:endParaRPr>
          </a:p>
          <a:p>
            <a:pPr defTabSz="685736">
              <a:defRPr/>
            </a:pPr>
            <a:br>
              <a:rPr lang="en-US" sz="735" dirty="0">
                <a:solidFill>
                  <a:srgbClr val="282828"/>
                </a:solidFill>
                <a:latin typeface="Segoe UI"/>
              </a:rPr>
            </a:br>
            <a:endParaRPr lang="en-US" sz="588" spc="-15" dirty="0">
              <a:solidFill>
                <a:srgbClr val="282828"/>
              </a:solidFill>
              <a:latin typeface="Segoe U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13BC5-CDD8-4F75-92C1-5D0E28A1C502}"/>
              </a:ext>
            </a:extLst>
          </p:cNvPr>
          <p:cNvSpPr/>
          <p:nvPr/>
        </p:nvSpPr>
        <p:spPr>
          <a:xfrm>
            <a:off x="2059002" y="5319223"/>
            <a:ext cx="5025996" cy="294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685736">
              <a:defRPr/>
            </a:pPr>
            <a:r>
              <a:rPr lang="en-US" sz="3235" b="1" dirty="0">
                <a:solidFill>
                  <a:srgbClr val="5558AF"/>
                </a:solidFill>
                <a:latin typeface="Segoe UI Semibold"/>
              </a:rPr>
              <a:t>aka.</a:t>
            </a:r>
            <a:r>
              <a:rPr lang="en-US" sz="3235" b="1" dirty="0" err="1">
                <a:solidFill>
                  <a:srgbClr val="5558AF"/>
                </a:solidFill>
                <a:latin typeface="Segoe UI Semibold"/>
              </a:rPr>
              <a:t>ms</a:t>
            </a:r>
            <a:r>
              <a:rPr lang="en-US" sz="3235" b="1" dirty="0">
                <a:solidFill>
                  <a:srgbClr val="5558AF"/>
                </a:solidFill>
                <a:latin typeface="Segoe UI Semibold"/>
              </a:rPr>
              <a:t>/AdoptTeamsEdu</a:t>
            </a:r>
          </a:p>
          <a:p>
            <a:pPr defTabSz="685736">
              <a:defRPr/>
            </a:pPr>
            <a:endParaRPr lang="en-US" sz="735" b="1" dirty="0">
              <a:solidFill>
                <a:srgbClr val="5458AF"/>
              </a:solidFill>
              <a:latin typeface="Segoe UI"/>
            </a:endParaRPr>
          </a:p>
          <a:p>
            <a:pPr defTabSz="685736">
              <a:defRPr/>
            </a:pPr>
            <a:br>
              <a:rPr lang="en-US" sz="735" b="1" dirty="0">
                <a:solidFill>
                  <a:srgbClr val="000000"/>
                </a:solidFill>
                <a:latin typeface="Segoe UI Semibold"/>
              </a:rPr>
            </a:br>
            <a:endParaRPr lang="en-US" sz="735" spc="-15" dirty="0">
              <a:solidFill>
                <a:srgbClr val="282828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5756981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D28F24E-B7C0-456C-9FAB-2122EDCBF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848"/>
            <a:ext cx="9144000" cy="1792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8E05C8-FC35-4D07-B4F7-7485D6B56E88}"/>
              </a:ext>
            </a:extLst>
          </p:cNvPr>
          <p:cNvSpPr/>
          <p:nvPr/>
        </p:nvSpPr>
        <p:spPr bwMode="auto">
          <a:xfrm>
            <a:off x="-10147" y="-35341"/>
            <a:ext cx="9154147" cy="1794344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 to help your educators and staff get started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5D0542-A8DA-46F6-9A0A-D2D453323368}"/>
              </a:ext>
            </a:extLst>
          </p:cNvPr>
          <p:cNvGrpSpPr/>
          <p:nvPr/>
        </p:nvGrpSpPr>
        <p:grpSpPr>
          <a:xfrm>
            <a:off x="319819" y="2684102"/>
            <a:ext cx="2024990" cy="1397723"/>
            <a:chOff x="434974" y="1682750"/>
            <a:chExt cx="2794421" cy="19288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98690-4DCF-4525-9FA0-2C980CCD09F6}"/>
                </a:ext>
              </a:extLst>
            </p:cNvPr>
            <p:cNvSpPr/>
            <p:nvPr/>
          </p:nvSpPr>
          <p:spPr bwMode="auto">
            <a:xfrm>
              <a:off x="434974" y="1682750"/>
              <a:ext cx="2794421" cy="1928813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77800" dist="127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8330B7-F696-49F8-90DF-9A57DD5CDB05}"/>
                </a:ext>
              </a:extLst>
            </p:cNvPr>
            <p:cNvGrpSpPr/>
            <p:nvPr/>
          </p:nvGrpSpPr>
          <p:grpSpPr>
            <a:xfrm>
              <a:off x="746093" y="1901369"/>
              <a:ext cx="2230158" cy="1491575"/>
              <a:chOff x="2466561" y="1867593"/>
              <a:chExt cx="3036892" cy="203113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66561" y="1867593"/>
                <a:ext cx="1257707" cy="2031135"/>
              </a:xfrm>
              <a:prstGeom prst="rect">
                <a:avLst/>
              </a:prstGeom>
              <a:ln>
                <a:noFill/>
              </a:ln>
              <a:effectLst>
                <a:outerShdw blurRad="127000" dist="25400" dir="2700000" sx="101000" sy="101000" algn="tl" rotWithShape="0">
                  <a:srgbClr val="333333">
                    <a:alpha val="21000"/>
                  </a:srgbClr>
                </a:outerShdw>
              </a:effectLst>
            </p:spPr>
          </p:pic>
          <p:cxnSp>
            <p:nvCxnSpPr>
              <p:cNvPr id="34" name="Straight Connector 33"/>
              <p:cNvCxnSpPr/>
              <p:nvPr/>
            </p:nvCxnSpPr>
            <p:spPr>
              <a:xfrm flipH="1">
                <a:off x="3247494" y="2838014"/>
                <a:ext cx="95850" cy="348182"/>
              </a:xfrm>
              <a:prstGeom prst="line">
                <a:avLst/>
              </a:prstGeom>
              <a:ln w="63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3444980" y="3461422"/>
                <a:ext cx="978419" cy="0"/>
              </a:xfrm>
              <a:prstGeom prst="line">
                <a:avLst/>
              </a:prstGeom>
              <a:ln w="63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3165692" y="3138838"/>
                <a:ext cx="558576" cy="323386"/>
              </a:xfrm>
              <a:prstGeom prst="ellipse">
                <a:avLst/>
              </a:prstGeom>
              <a:solidFill>
                <a:srgbClr val="F2F2F2">
                  <a:alpha val="30196"/>
                </a:srgb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2161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Segoe UI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43342" y="2213803"/>
                <a:ext cx="2160111" cy="12484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</p:pic>
        </p:grp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277F7DC0-26E9-4052-9D3E-4F9A0C9108E6}"/>
              </a:ext>
            </a:extLst>
          </p:cNvPr>
          <p:cNvSpPr txBox="1">
            <a:spLocks/>
          </p:cNvSpPr>
          <p:nvPr/>
        </p:nvSpPr>
        <p:spPr>
          <a:xfrm>
            <a:off x="326897" y="4292226"/>
            <a:ext cx="2097634" cy="980610"/>
          </a:xfrm>
          <a:prstGeom prst="rect">
            <a:avLst/>
          </a:prstGeom>
        </p:spPr>
        <p:txBody>
          <a:bodyPr lIns="0"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75">
              <a:spcAft>
                <a:spcPts val="1029"/>
              </a:spcAft>
            </a:pPr>
            <a:r>
              <a:rPr lang="en-US" sz="1103" dirty="0">
                <a:latin typeface="Segoe UI Semibold"/>
              </a:rPr>
              <a:t>Success with Teams</a:t>
            </a:r>
            <a:endParaRPr lang="en-US" sz="1103" dirty="0">
              <a:latin typeface="Segoe UI"/>
            </a:endParaRPr>
          </a:p>
          <a:p>
            <a:pPr defTabSz="672161">
              <a:spcBef>
                <a:spcPts val="441"/>
              </a:spcBef>
              <a:spcAft>
                <a:spcPts val="882"/>
              </a:spcAft>
              <a:buSzTx/>
              <a:defRPr/>
            </a:pPr>
            <a:r>
              <a:rPr lang="en-US" sz="1176" dirty="0">
                <a:solidFill>
                  <a:prstClr val="black"/>
                </a:solidFill>
                <a:latin typeface="Segoe UI"/>
                <a:hlinkClick r:id="rId6"/>
              </a:rPr>
              <a:t>www.successwithteams.com</a:t>
            </a:r>
            <a:endParaRPr lang="en-US" sz="1176" dirty="0">
              <a:solidFill>
                <a:prstClr val="black"/>
              </a:solidFill>
              <a:latin typeface="Segoe UI"/>
            </a:endParaRP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Practical guidance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Plan-deliver-operate framework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Checklists, pre-</a:t>
            </a:r>
            <a:r>
              <a:rPr lang="en-US" sz="1029" dirty="0" err="1">
                <a:solidFill>
                  <a:prstClr val="black"/>
                </a:solidFill>
                <a:latin typeface="Segoe UI"/>
              </a:rPr>
              <a:t>reqs</a:t>
            </a:r>
            <a:r>
              <a:rPr lang="en-US" sz="1029" dirty="0">
                <a:solidFill>
                  <a:prstClr val="black"/>
                </a:solidFill>
                <a:latin typeface="Segoe UI"/>
              </a:rPr>
              <a:t>, adoption guides, tools</a:t>
            </a:r>
          </a:p>
          <a:p>
            <a:pPr marL="210050" indent="-210050" defTabSz="672161">
              <a:lnSpc>
                <a:spcPct val="100000"/>
              </a:lnSpc>
              <a:spcAft>
                <a:spcPts val="882"/>
              </a:spcAft>
              <a:buSzTx/>
              <a:buFont typeface="Arial" panose="020B0604020202020204" pitchFamily="34" charset="0"/>
              <a:buChar char="•"/>
              <a:defRPr/>
            </a:pPr>
            <a:endParaRPr lang="en-US" sz="1029" dirty="0">
              <a:latin typeface="Segoe UI"/>
            </a:endParaRPr>
          </a:p>
          <a:p>
            <a:pPr marL="210050" lvl="1" indent="-210050" defTabSz="685775">
              <a:spcAft>
                <a:spcPts val="441"/>
              </a:spcAft>
              <a:buFont typeface="Arial" charset="0"/>
              <a:buChar char="•"/>
            </a:pPr>
            <a:endParaRPr lang="en-US" sz="1029" dirty="0">
              <a:latin typeface="Segoe UI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9613AC8-CDE9-4720-B85E-4CAD6FA67E3C}"/>
              </a:ext>
            </a:extLst>
          </p:cNvPr>
          <p:cNvSpPr txBox="1">
            <a:spLocks/>
          </p:cNvSpPr>
          <p:nvPr/>
        </p:nvSpPr>
        <p:spPr>
          <a:xfrm>
            <a:off x="2485855" y="4292226"/>
            <a:ext cx="2097634" cy="980610"/>
          </a:xfrm>
          <a:prstGeom prst="rect">
            <a:avLst/>
          </a:prstGeom>
        </p:spPr>
        <p:txBody>
          <a:bodyPr lIns="0"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75">
              <a:spcAft>
                <a:spcPts val="1029"/>
              </a:spcAft>
            </a:pPr>
            <a:r>
              <a:rPr lang="en-US" sz="1103" dirty="0">
                <a:latin typeface="Segoe UI Semibold"/>
              </a:rPr>
              <a:t>Office EDU Support </a:t>
            </a:r>
            <a:endParaRPr lang="en-US" sz="1103" dirty="0">
              <a:latin typeface="Segoe UI"/>
            </a:endParaRPr>
          </a:p>
          <a:p>
            <a:pPr defTabSz="672161">
              <a:spcBef>
                <a:spcPts val="441"/>
              </a:spcBef>
              <a:spcAft>
                <a:spcPts val="882"/>
              </a:spcAft>
              <a:buSzTx/>
              <a:defRPr/>
            </a:pPr>
            <a:r>
              <a:rPr lang="en-US" sz="1176" dirty="0">
                <a:solidFill>
                  <a:prstClr val="black"/>
                </a:solidFill>
                <a:latin typeface="Segoe UI"/>
                <a:hlinkClick r:id="rId7"/>
              </a:rPr>
              <a:t>Support.office.com/education </a:t>
            </a:r>
            <a:endParaRPr lang="en-US" sz="1176" dirty="0">
              <a:solidFill>
                <a:prstClr val="black"/>
              </a:solidFill>
              <a:latin typeface="Segoe UI"/>
            </a:endParaRP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Teacher friendly end user support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Videos, screen grabs, visual guidance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NEW! Student help center</a:t>
            </a:r>
          </a:p>
          <a:p>
            <a:pPr defTabSz="672161">
              <a:lnSpc>
                <a:spcPct val="100000"/>
              </a:lnSpc>
              <a:buSzTx/>
              <a:defRPr/>
            </a:pPr>
            <a:endParaRPr lang="en-US" sz="1029" dirty="0">
              <a:latin typeface="Segoe UI"/>
            </a:endParaRPr>
          </a:p>
          <a:p>
            <a:pPr marL="210050" lvl="1" indent="-210050" defTabSz="685775">
              <a:buFont typeface="Arial" charset="0"/>
              <a:buChar char="•"/>
            </a:pPr>
            <a:endParaRPr lang="en-US" sz="1029" dirty="0">
              <a:latin typeface="Segoe UI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2B963F55-7F5D-4B9C-B846-654FABE38E71}"/>
              </a:ext>
            </a:extLst>
          </p:cNvPr>
          <p:cNvSpPr txBox="1">
            <a:spLocks/>
          </p:cNvSpPr>
          <p:nvPr/>
        </p:nvSpPr>
        <p:spPr>
          <a:xfrm>
            <a:off x="4644814" y="4292226"/>
            <a:ext cx="1924301" cy="980610"/>
          </a:xfrm>
          <a:prstGeom prst="rect">
            <a:avLst/>
          </a:prstGeom>
        </p:spPr>
        <p:txBody>
          <a:bodyPr lIns="0"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75">
              <a:spcAft>
                <a:spcPts val="1029"/>
              </a:spcAft>
            </a:pPr>
            <a:r>
              <a:rPr lang="en-US" sz="1103" dirty="0">
                <a:latin typeface="Segoe UI Semibold"/>
              </a:rPr>
              <a:t>Teams Edu Quick-start</a:t>
            </a:r>
            <a:endParaRPr lang="en-US" sz="1103" dirty="0">
              <a:latin typeface="Segoe UI"/>
            </a:endParaRPr>
          </a:p>
          <a:p>
            <a:pPr defTabSz="672161">
              <a:spcBef>
                <a:spcPts val="441"/>
              </a:spcBef>
              <a:spcAft>
                <a:spcPts val="882"/>
              </a:spcAft>
              <a:buSzTx/>
              <a:defRPr/>
            </a:pPr>
            <a:r>
              <a:rPr lang="en-US" sz="1176" dirty="0">
                <a:solidFill>
                  <a:prstClr val="black"/>
                </a:solidFill>
                <a:latin typeface="Segoe UI"/>
                <a:hlinkClick r:id="rId8"/>
              </a:rPr>
              <a:t>Aka.ms/TeamsEduITGuide</a:t>
            </a:r>
            <a:endParaRPr lang="en-US" sz="1176" dirty="0">
              <a:solidFill>
                <a:prstClr val="black"/>
              </a:solidFill>
              <a:latin typeface="Segoe UI"/>
            </a:endParaRP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IT and Tech specialist </a:t>
            </a:r>
            <a:br>
              <a:rPr lang="en-US" sz="1029" dirty="0">
                <a:solidFill>
                  <a:prstClr val="black"/>
                </a:solidFill>
                <a:latin typeface="Segoe UI"/>
              </a:rPr>
            </a:br>
            <a:r>
              <a:rPr lang="en-US" sz="1029" dirty="0">
                <a:solidFill>
                  <a:prstClr val="black"/>
                </a:solidFill>
                <a:latin typeface="Segoe UI"/>
              </a:rPr>
              <a:t>quick-start guide for getting Teams loaded for your school</a:t>
            </a:r>
          </a:p>
          <a:p>
            <a:pPr defTabSz="672161">
              <a:lnSpc>
                <a:spcPct val="100000"/>
              </a:lnSpc>
              <a:buSzTx/>
              <a:defRPr/>
            </a:pPr>
            <a:endParaRPr lang="en-US" sz="1029" dirty="0">
              <a:solidFill>
                <a:prstClr val="black"/>
              </a:solidFill>
              <a:latin typeface="Segoe UI"/>
            </a:endParaRPr>
          </a:p>
          <a:p>
            <a:pPr defTabSz="672161">
              <a:lnSpc>
                <a:spcPct val="100000"/>
              </a:lnSpc>
              <a:buSzTx/>
              <a:defRPr/>
            </a:pPr>
            <a:endParaRPr lang="en-US" sz="1029" dirty="0">
              <a:latin typeface="Segoe UI"/>
            </a:endParaRPr>
          </a:p>
          <a:p>
            <a:pPr marL="210050" lvl="1" indent="-210050" defTabSz="685775">
              <a:buFont typeface="Arial" charset="0"/>
              <a:buChar char="•"/>
            </a:pPr>
            <a:endParaRPr lang="en-US" sz="1029" dirty="0">
              <a:latin typeface="Segoe UI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224A070C-0005-4D1C-90CC-05A38BF6FE95}"/>
              </a:ext>
            </a:extLst>
          </p:cNvPr>
          <p:cNvSpPr txBox="1">
            <a:spLocks/>
          </p:cNvSpPr>
          <p:nvPr/>
        </p:nvSpPr>
        <p:spPr>
          <a:xfrm>
            <a:off x="6803771" y="4292226"/>
            <a:ext cx="2098848" cy="980610"/>
          </a:xfrm>
          <a:prstGeom prst="rect">
            <a:avLst/>
          </a:prstGeom>
        </p:spPr>
        <p:txBody>
          <a:bodyPr lIns="0"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75">
              <a:spcAft>
                <a:spcPts val="1029"/>
              </a:spcAft>
            </a:pPr>
            <a:r>
              <a:rPr lang="en-US" sz="1103" spc="-8" dirty="0">
                <a:latin typeface="Segoe UI Semibold"/>
              </a:rPr>
              <a:t>Microsoft Education Community </a:t>
            </a:r>
            <a:endParaRPr lang="en-US" sz="1103" spc="-8" dirty="0">
              <a:latin typeface="Segoe UI"/>
            </a:endParaRPr>
          </a:p>
          <a:p>
            <a:pPr defTabSz="672161">
              <a:spcBef>
                <a:spcPts val="441"/>
              </a:spcBef>
              <a:spcAft>
                <a:spcPts val="882"/>
              </a:spcAft>
              <a:buSzTx/>
              <a:defRPr/>
            </a:pPr>
            <a:r>
              <a:rPr lang="en-US" sz="1176" dirty="0">
                <a:solidFill>
                  <a:prstClr val="black"/>
                </a:solidFill>
                <a:latin typeface="Segoe UI"/>
                <a:hlinkClick r:id="rId9" action="ppaction://hlinkfile"/>
              </a:rPr>
              <a:t>Education.microsoft.com</a:t>
            </a:r>
            <a:endParaRPr lang="en-US" sz="1176" dirty="0">
              <a:solidFill>
                <a:prstClr val="black"/>
              </a:solidFill>
              <a:latin typeface="Segoe UI"/>
            </a:endParaRP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Best practices from the </a:t>
            </a:r>
            <a:br>
              <a:rPr lang="en-US" sz="1029" dirty="0">
                <a:solidFill>
                  <a:prstClr val="black"/>
                </a:solidFill>
                <a:latin typeface="Segoe UI"/>
              </a:rPr>
            </a:br>
            <a:r>
              <a:rPr lang="en-US" sz="1029" dirty="0">
                <a:solidFill>
                  <a:prstClr val="black"/>
                </a:solidFill>
                <a:latin typeface="Segoe UI"/>
              </a:rPr>
              <a:t>educator community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Getting started guides on </a:t>
            </a:r>
            <a:br>
              <a:rPr lang="en-US" sz="1029" dirty="0">
                <a:solidFill>
                  <a:prstClr val="black"/>
                </a:solidFill>
                <a:latin typeface="Segoe UI"/>
              </a:rPr>
            </a:br>
            <a:r>
              <a:rPr lang="en-US" sz="1029" dirty="0">
                <a:solidFill>
                  <a:prstClr val="black"/>
                </a:solidFill>
                <a:latin typeface="Segoe UI"/>
              </a:rPr>
              <a:t>Teams based on user</a:t>
            </a:r>
          </a:p>
          <a:p>
            <a:pPr defTabSz="672161">
              <a:spcAft>
                <a:spcPts val="882"/>
              </a:spcAft>
              <a:buSzTx/>
              <a:defRPr/>
            </a:pPr>
            <a:r>
              <a:rPr lang="en-US" sz="1029" dirty="0">
                <a:solidFill>
                  <a:prstClr val="black"/>
                </a:solidFill>
                <a:latin typeface="Segoe UI"/>
              </a:rPr>
              <a:t>Microsoft Innovative </a:t>
            </a:r>
            <a:br>
              <a:rPr lang="en-US" sz="1029" dirty="0">
                <a:solidFill>
                  <a:prstClr val="black"/>
                </a:solidFill>
                <a:latin typeface="Segoe UI"/>
              </a:rPr>
            </a:br>
            <a:r>
              <a:rPr lang="en-US" sz="1029" dirty="0">
                <a:solidFill>
                  <a:prstClr val="black"/>
                </a:solidFill>
                <a:latin typeface="Segoe UI"/>
              </a:rPr>
              <a:t>Educator training </a:t>
            </a:r>
          </a:p>
          <a:p>
            <a:pPr marL="210050" indent="-210050" defTabSz="672161">
              <a:lnSpc>
                <a:spcPct val="100000"/>
              </a:lnSpc>
              <a:buSzTx/>
              <a:buFont typeface="Arial" panose="020B0604020202020204" pitchFamily="34" charset="0"/>
              <a:buChar char="•"/>
              <a:defRPr/>
            </a:pPr>
            <a:endParaRPr lang="en-US" sz="1029" dirty="0">
              <a:latin typeface="Segoe UI"/>
            </a:endParaRPr>
          </a:p>
          <a:p>
            <a:pPr marL="210050" lvl="1" indent="-210050" defTabSz="685775">
              <a:buFont typeface="Arial" charset="0"/>
              <a:buChar char="•"/>
            </a:pPr>
            <a:endParaRPr lang="en-US" sz="1029" dirty="0">
              <a:latin typeface="Segoe U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05F63F-4878-4974-837A-192408F0CF7D}"/>
              </a:ext>
            </a:extLst>
          </p:cNvPr>
          <p:cNvGrpSpPr/>
          <p:nvPr/>
        </p:nvGrpSpPr>
        <p:grpSpPr>
          <a:xfrm>
            <a:off x="2485341" y="2684102"/>
            <a:ext cx="2018756" cy="1397723"/>
            <a:chOff x="3380234" y="1682750"/>
            <a:chExt cx="2785819" cy="19288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C80711-43E6-44C0-8656-1E909C4F4CBC}"/>
                </a:ext>
              </a:extLst>
            </p:cNvPr>
            <p:cNvSpPr/>
            <p:nvPr/>
          </p:nvSpPr>
          <p:spPr bwMode="auto">
            <a:xfrm>
              <a:off x="3380234" y="1682750"/>
              <a:ext cx="2785819" cy="1928813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77800" dist="127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ADBB92-AB76-4D84-BB67-3BD290EE436E}"/>
                </a:ext>
              </a:extLst>
            </p:cNvPr>
            <p:cNvGrpSpPr/>
            <p:nvPr/>
          </p:nvGrpSpPr>
          <p:grpSpPr>
            <a:xfrm>
              <a:off x="3821133" y="1808075"/>
              <a:ext cx="1904021" cy="1678162"/>
              <a:chOff x="3430614" y="1955521"/>
              <a:chExt cx="1994972" cy="175832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6467D9B-AC68-4112-93BF-BC15C6DB4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752"/>
              <a:stretch/>
            </p:blipFill>
            <p:spPr>
              <a:xfrm>
                <a:off x="3430614" y="1955521"/>
                <a:ext cx="1119239" cy="1168679"/>
              </a:xfrm>
              <a:prstGeom prst="rect">
                <a:avLst/>
              </a:prstGeom>
              <a:ln>
                <a:noFill/>
              </a:ln>
              <a:effectLst>
                <a:outerShdw blurRad="127000" dist="25400" dir="2700000" sx="101000" sy="101000" algn="tl" rotWithShape="0">
                  <a:srgbClr val="333333">
                    <a:alpha val="21000"/>
                  </a:srgb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E4CDAA2-87CD-40C4-A1F3-890FA9A49A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1133" y="2264695"/>
                <a:ext cx="1264453" cy="1449150"/>
              </a:xfrm>
              <a:prstGeom prst="rect">
                <a:avLst/>
              </a:prstGeom>
              <a:ln>
                <a:noFill/>
              </a:ln>
              <a:effectLst>
                <a:outerShdw blurRad="127000" dist="25400" dir="2700000" sx="101000" sy="101000" algn="tl" rotWithShape="0">
                  <a:srgbClr val="333333">
                    <a:alpha val="21000"/>
                  </a:srgbClr>
                </a:outerShdw>
              </a:effectLst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30B90-6430-4717-9322-D0CA4C08253A}"/>
              </a:ext>
            </a:extLst>
          </p:cNvPr>
          <p:cNvGrpSpPr/>
          <p:nvPr/>
        </p:nvGrpSpPr>
        <p:grpSpPr>
          <a:xfrm>
            <a:off x="6802981" y="2684101"/>
            <a:ext cx="2018867" cy="1397724"/>
            <a:chOff x="9290627" y="1849988"/>
            <a:chExt cx="2544412" cy="176157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134E0D-C412-4171-BD56-8E6ABA6C527A}"/>
                </a:ext>
              </a:extLst>
            </p:cNvPr>
            <p:cNvSpPr/>
            <p:nvPr/>
          </p:nvSpPr>
          <p:spPr bwMode="auto">
            <a:xfrm>
              <a:off x="9291701" y="1849988"/>
              <a:ext cx="2543338" cy="1761576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77800" dist="127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B5296D-0689-4A1A-B5BD-CC3848DBE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90627" y="2121910"/>
              <a:ext cx="2544412" cy="8741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1EE153-4A60-4AD5-99AA-A8EB89EE2BFD}"/>
              </a:ext>
            </a:extLst>
          </p:cNvPr>
          <p:cNvGrpSpPr/>
          <p:nvPr/>
        </p:nvGrpSpPr>
        <p:grpSpPr>
          <a:xfrm>
            <a:off x="4644538" y="2684101"/>
            <a:ext cx="2018015" cy="1397724"/>
            <a:chOff x="6256216" y="1514436"/>
            <a:chExt cx="2543338" cy="176157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D68578B-379F-40E1-9277-7F8E12EA8791}"/>
                </a:ext>
              </a:extLst>
            </p:cNvPr>
            <p:cNvSpPr/>
            <p:nvPr/>
          </p:nvSpPr>
          <p:spPr bwMode="auto">
            <a:xfrm>
              <a:off x="6256216" y="1514436"/>
              <a:ext cx="2543338" cy="1761576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77800" dist="127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129F59-6FBA-4E18-A67E-F2564BB0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56217" y="1696632"/>
              <a:ext cx="2543337" cy="1086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315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Teams Deployment Best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87A0D-9C55-46B7-ACF3-987D1DCBD548}"/>
              </a:ext>
            </a:extLst>
          </p:cNvPr>
          <p:cNvSpPr txBox="1"/>
          <p:nvPr/>
        </p:nvSpPr>
        <p:spPr>
          <a:xfrm>
            <a:off x="479675" y="3353131"/>
            <a:ext cx="1522441" cy="1753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44">
              <a:spcBef>
                <a:spcPts val="1471"/>
              </a:spcBef>
              <a:defRPr/>
            </a:pPr>
            <a:r>
              <a:rPr lang="en-US" sz="1176">
                <a:solidFill>
                  <a:srgbClr val="5458AF"/>
                </a:solidFill>
                <a:latin typeface="Segoe UI Semibold"/>
              </a:rPr>
              <a:t>Pilot First</a:t>
            </a:r>
            <a:br>
              <a:rPr lang="en-US" sz="1176">
                <a:solidFill>
                  <a:srgbClr val="5458AF"/>
                </a:solidFill>
                <a:latin typeface="Segoe UI Semibold"/>
              </a:rPr>
            </a:br>
            <a:endParaRPr lang="en-US" sz="1176">
              <a:solidFill>
                <a:srgbClr val="5458AF"/>
              </a:solidFill>
              <a:latin typeface="Segoe UI Semibold"/>
            </a:endParaRP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Start with internal IT pilot to test   out Teams for everyday work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Get your team ready to            support Teams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Identify faculty and student champions to pilot Teams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C4D31-AD93-4464-8B39-DA63C0E5DCFB}"/>
              </a:ext>
            </a:extLst>
          </p:cNvPr>
          <p:cNvSpPr txBox="1"/>
          <p:nvPr/>
        </p:nvSpPr>
        <p:spPr>
          <a:xfrm>
            <a:off x="4919592" y="3353132"/>
            <a:ext cx="1522441" cy="1289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44">
              <a:spcBef>
                <a:spcPts val="1471"/>
              </a:spcBef>
              <a:defRPr/>
            </a:pPr>
            <a:r>
              <a:rPr lang="en-US" sz="1176">
                <a:solidFill>
                  <a:srgbClr val="5458AF"/>
                </a:solidFill>
                <a:latin typeface="Segoe UI Semibold"/>
              </a:rPr>
              <a:t>Marketing is Key</a:t>
            </a:r>
            <a:br>
              <a:rPr lang="en-US" sz="1176">
                <a:solidFill>
                  <a:srgbClr val="5458AF"/>
                </a:solidFill>
                <a:latin typeface="Segoe UI Semibold"/>
              </a:rPr>
            </a:br>
            <a:endParaRPr lang="en-US" sz="1176">
              <a:solidFill>
                <a:srgbClr val="5458AF"/>
              </a:solidFill>
              <a:latin typeface="Segoe UI Semibold"/>
            </a:endParaRP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Let the University know about Microsoft Teams!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Utilize Marketing templates (banners, e-mail)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C5459-0A02-40C3-9F3B-668E9370718E}"/>
              </a:ext>
            </a:extLst>
          </p:cNvPr>
          <p:cNvSpPr txBox="1"/>
          <p:nvPr/>
        </p:nvSpPr>
        <p:spPr>
          <a:xfrm>
            <a:off x="7139550" y="3353131"/>
            <a:ext cx="1522441" cy="1425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44">
              <a:spcBef>
                <a:spcPts val="1471"/>
              </a:spcBef>
              <a:defRPr/>
            </a:pPr>
            <a:r>
              <a:rPr lang="en-US" sz="1176">
                <a:solidFill>
                  <a:srgbClr val="5458AF"/>
                </a:solidFill>
                <a:latin typeface="Segoe UI Semibold"/>
              </a:rPr>
              <a:t>Assess and </a:t>
            </a:r>
            <a:br>
              <a:rPr lang="en-US" sz="1176">
                <a:solidFill>
                  <a:srgbClr val="5458AF"/>
                </a:solidFill>
                <a:latin typeface="Segoe UI Semibold"/>
              </a:rPr>
            </a:br>
            <a:r>
              <a:rPr lang="en-US" sz="1176">
                <a:solidFill>
                  <a:srgbClr val="5458AF"/>
                </a:solidFill>
                <a:latin typeface="Segoe UI Semibold"/>
              </a:rPr>
              <a:t>provide feedback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Observe where Teams satisfies your requirements and where it does not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Send us feedback in-product             / User Voice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06540-8A5E-46A4-ABBF-7CC0FC1F2142}"/>
              </a:ext>
            </a:extLst>
          </p:cNvPr>
          <p:cNvSpPr txBox="1"/>
          <p:nvPr/>
        </p:nvSpPr>
        <p:spPr>
          <a:xfrm>
            <a:off x="2699634" y="3353131"/>
            <a:ext cx="1522441" cy="1696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44">
              <a:spcBef>
                <a:spcPts val="1471"/>
              </a:spcBef>
              <a:defRPr/>
            </a:pPr>
            <a:r>
              <a:rPr lang="en-US" sz="1176">
                <a:solidFill>
                  <a:srgbClr val="5458AF"/>
                </a:solidFill>
                <a:latin typeface="Segoe UI Semibold"/>
              </a:rPr>
              <a:t>Deploy to all </a:t>
            </a:r>
            <a:br>
              <a:rPr lang="en-US" sz="1176">
                <a:solidFill>
                  <a:srgbClr val="5458AF"/>
                </a:solidFill>
                <a:latin typeface="Segoe UI Semibold"/>
              </a:rPr>
            </a:br>
            <a:r>
              <a:rPr lang="en-US" sz="1176">
                <a:solidFill>
                  <a:srgbClr val="5458AF"/>
                </a:solidFill>
                <a:latin typeface="Segoe UI Semibold"/>
              </a:rPr>
              <a:t>(or, phased if needed)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Once comfortable with Teams and pilot results, enable Teams access for Staff, Students, and Faculty</a:t>
            </a:r>
          </a:p>
          <a:p>
            <a:pPr defTabSz="685644">
              <a:spcBef>
                <a:spcPts val="1471"/>
              </a:spcBef>
              <a:defRPr/>
            </a:pPr>
            <a:r>
              <a:rPr lang="en-US" sz="882">
                <a:solidFill>
                  <a:srgbClr val="2F2F2F"/>
                </a:solidFill>
                <a:latin typeface="Segoe UI"/>
              </a:rPr>
              <a:t>If needed, deploy first to Staff / Faculty, then Students;  or by school / department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FD3A2A-5F01-4C62-8B62-43D44A1B381D}"/>
              </a:ext>
            </a:extLst>
          </p:cNvPr>
          <p:cNvGrpSpPr/>
          <p:nvPr/>
        </p:nvGrpSpPr>
        <p:grpSpPr>
          <a:xfrm>
            <a:off x="5182935" y="2084365"/>
            <a:ext cx="995755" cy="995753"/>
            <a:chOff x="7049151" y="1668463"/>
            <a:chExt cx="1354296" cy="135429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A2F076-5842-42A3-BF6B-A66ABE1A6F1E}"/>
                </a:ext>
              </a:extLst>
            </p:cNvPr>
            <p:cNvSpPr/>
            <p:nvPr/>
          </p:nvSpPr>
          <p:spPr bwMode="auto">
            <a:xfrm>
              <a:off x="7049151" y="1668463"/>
              <a:ext cx="1354296" cy="13542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12" name="megaphone" title="Icon of a megaphone">
              <a:extLst>
                <a:ext uri="{FF2B5EF4-FFF2-40B4-BE49-F238E27FC236}">
                  <a16:creationId xmlns:a16="http://schemas.microsoft.com/office/drawing/2014/main" id="{2FF5F5B2-9EF0-495C-8F47-D232E235C4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73184" y="2190008"/>
              <a:ext cx="506227" cy="311204"/>
            </a:xfrm>
            <a:custGeom>
              <a:avLst/>
              <a:gdLst>
                <a:gd name="T0" fmla="*/ 0 w 338"/>
                <a:gd name="T1" fmla="*/ 60 h 205"/>
                <a:gd name="T2" fmla="*/ 338 w 338"/>
                <a:gd name="T3" fmla="*/ 0 h 205"/>
                <a:gd name="T4" fmla="*/ 338 w 338"/>
                <a:gd name="T5" fmla="*/ 186 h 205"/>
                <a:gd name="T6" fmla="*/ 0 w 338"/>
                <a:gd name="T7" fmla="*/ 126 h 205"/>
                <a:gd name="T8" fmla="*/ 0 w 338"/>
                <a:gd name="T9" fmla="*/ 60 h 205"/>
                <a:gd name="T10" fmla="*/ 94 w 338"/>
                <a:gd name="T11" fmla="*/ 143 h 205"/>
                <a:gd name="T12" fmla="*/ 91 w 338"/>
                <a:gd name="T13" fmla="*/ 160 h 205"/>
                <a:gd name="T14" fmla="*/ 136 w 338"/>
                <a:gd name="T15" fmla="*/ 205 h 205"/>
                <a:gd name="T16" fmla="*/ 181 w 338"/>
                <a:gd name="T17" fmla="*/ 15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205">
                  <a:moveTo>
                    <a:pt x="0" y="6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38" y="186"/>
                    <a:pt x="338" y="186"/>
                    <a:pt x="338" y="186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0" y="60"/>
                  </a:lnTo>
                  <a:close/>
                  <a:moveTo>
                    <a:pt x="94" y="143"/>
                  </a:moveTo>
                  <a:cubicBezTo>
                    <a:pt x="92" y="148"/>
                    <a:pt x="91" y="154"/>
                    <a:pt x="91" y="160"/>
                  </a:cubicBezTo>
                  <a:cubicBezTo>
                    <a:pt x="91" y="185"/>
                    <a:pt x="111" y="205"/>
                    <a:pt x="136" y="205"/>
                  </a:cubicBezTo>
                  <a:cubicBezTo>
                    <a:pt x="161" y="205"/>
                    <a:pt x="181" y="183"/>
                    <a:pt x="181" y="158"/>
                  </a:cubicBezTo>
                </a:path>
              </a:pathLst>
            </a:custGeom>
            <a:noFill/>
            <a:ln w="15875" cap="sq">
              <a:solidFill>
                <a:srgbClr val="5458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46C2E-81E3-413D-A667-0B1D323DE0D7}"/>
              </a:ext>
            </a:extLst>
          </p:cNvPr>
          <p:cNvGrpSpPr/>
          <p:nvPr/>
        </p:nvGrpSpPr>
        <p:grpSpPr>
          <a:xfrm>
            <a:off x="7402893" y="2084365"/>
            <a:ext cx="995755" cy="995753"/>
            <a:chOff x="10068448" y="1668463"/>
            <a:chExt cx="1354296" cy="135429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87F34DD-9F32-40A6-9252-AAFF42B34C80}"/>
                </a:ext>
              </a:extLst>
            </p:cNvPr>
            <p:cNvSpPr/>
            <p:nvPr/>
          </p:nvSpPr>
          <p:spPr bwMode="auto">
            <a:xfrm>
              <a:off x="10068448" y="1668463"/>
              <a:ext cx="1354296" cy="13542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14" name="speech_5" title="Icon of two overlapping chat bubbles">
              <a:extLst>
                <a:ext uri="{FF2B5EF4-FFF2-40B4-BE49-F238E27FC236}">
                  <a16:creationId xmlns:a16="http://schemas.microsoft.com/office/drawing/2014/main" id="{EDF1EAF9-6648-419B-ADF4-44A09116F4E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457846" y="2120621"/>
              <a:ext cx="575500" cy="449978"/>
            </a:xfrm>
            <a:custGeom>
              <a:avLst/>
              <a:gdLst>
                <a:gd name="T0" fmla="*/ 167 w 243"/>
                <a:gd name="T1" fmla="*/ 56 h 190"/>
                <a:gd name="T2" fmla="*/ 167 w 243"/>
                <a:gd name="T3" fmla="*/ 114 h 190"/>
                <a:gd name="T4" fmla="*/ 60 w 243"/>
                <a:gd name="T5" fmla="*/ 114 h 190"/>
                <a:gd name="T6" fmla="*/ 21 w 243"/>
                <a:gd name="T7" fmla="*/ 155 h 190"/>
                <a:gd name="T8" fmla="*/ 21 w 243"/>
                <a:gd name="T9" fmla="*/ 114 h 190"/>
                <a:gd name="T10" fmla="*/ 0 w 243"/>
                <a:gd name="T11" fmla="*/ 114 h 190"/>
                <a:gd name="T12" fmla="*/ 0 w 243"/>
                <a:gd name="T13" fmla="*/ 0 h 190"/>
                <a:gd name="T14" fmla="*/ 167 w 243"/>
                <a:gd name="T15" fmla="*/ 0 h 190"/>
                <a:gd name="T16" fmla="*/ 167 w 243"/>
                <a:gd name="T17" fmla="*/ 56 h 190"/>
                <a:gd name="T18" fmla="*/ 77 w 243"/>
                <a:gd name="T19" fmla="*/ 114 h 190"/>
                <a:gd name="T20" fmla="*/ 77 w 243"/>
                <a:gd name="T21" fmla="*/ 150 h 190"/>
                <a:gd name="T22" fmla="*/ 183 w 243"/>
                <a:gd name="T23" fmla="*/ 150 h 190"/>
                <a:gd name="T24" fmla="*/ 222 w 243"/>
                <a:gd name="T25" fmla="*/ 190 h 190"/>
                <a:gd name="T26" fmla="*/ 222 w 243"/>
                <a:gd name="T27" fmla="*/ 150 h 190"/>
                <a:gd name="T28" fmla="*/ 243 w 243"/>
                <a:gd name="T29" fmla="*/ 150 h 190"/>
                <a:gd name="T30" fmla="*/ 243 w 243"/>
                <a:gd name="T31" fmla="*/ 36 h 190"/>
                <a:gd name="T32" fmla="*/ 167 w 243"/>
                <a:gd name="T33" fmla="*/ 3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190">
                  <a:moveTo>
                    <a:pt x="167" y="56"/>
                  </a:moveTo>
                  <a:lnTo>
                    <a:pt x="167" y="114"/>
                  </a:lnTo>
                  <a:lnTo>
                    <a:pt x="60" y="114"/>
                  </a:lnTo>
                  <a:lnTo>
                    <a:pt x="21" y="155"/>
                  </a:lnTo>
                  <a:lnTo>
                    <a:pt x="2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56"/>
                  </a:lnTo>
                  <a:moveTo>
                    <a:pt x="77" y="114"/>
                  </a:moveTo>
                  <a:lnTo>
                    <a:pt x="77" y="150"/>
                  </a:lnTo>
                  <a:lnTo>
                    <a:pt x="183" y="150"/>
                  </a:lnTo>
                  <a:lnTo>
                    <a:pt x="222" y="190"/>
                  </a:lnTo>
                  <a:lnTo>
                    <a:pt x="222" y="150"/>
                  </a:lnTo>
                  <a:lnTo>
                    <a:pt x="243" y="150"/>
                  </a:lnTo>
                  <a:lnTo>
                    <a:pt x="243" y="36"/>
                  </a:lnTo>
                  <a:lnTo>
                    <a:pt x="167" y="36"/>
                  </a:lnTo>
                </a:path>
              </a:pathLst>
            </a:custGeom>
            <a:noFill/>
            <a:ln w="15875" cap="sq">
              <a:solidFill>
                <a:srgbClr val="5458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3871B2-804C-4FB3-9260-6780D5FDAB4E}"/>
              </a:ext>
            </a:extLst>
          </p:cNvPr>
          <p:cNvGrpSpPr/>
          <p:nvPr/>
        </p:nvGrpSpPr>
        <p:grpSpPr>
          <a:xfrm>
            <a:off x="2962977" y="2084365"/>
            <a:ext cx="995755" cy="995753"/>
            <a:chOff x="4029853" y="1668463"/>
            <a:chExt cx="1354296" cy="135429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D3565B-CB4C-47DE-B8FB-FC8EB00B00A8}"/>
                </a:ext>
              </a:extLst>
            </p:cNvPr>
            <p:cNvSpPr/>
            <p:nvPr/>
          </p:nvSpPr>
          <p:spPr bwMode="auto">
            <a:xfrm>
              <a:off x="4029853" y="1668463"/>
              <a:ext cx="1354296" cy="13542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sp>
          <p:nvSpPr>
            <p:cNvPr id="15" name="rocket" title="Icon of a rocket">
              <a:extLst>
                <a:ext uri="{FF2B5EF4-FFF2-40B4-BE49-F238E27FC236}">
                  <a16:creationId xmlns:a16="http://schemas.microsoft.com/office/drawing/2014/main" id="{37AA0FFF-EF75-41B1-A300-A8E1323BCB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477974" y="2120621"/>
              <a:ext cx="458053" cy="449978"/>
            </a:xfrm>
            <a:custGeom>
              <a:avLst/>
              <a:gdLst>
                <a:gd name="T0" fmla="*/ 352 w 352"/>
                <a:gd name="T1" fmla="*/ 3 h 346"/>
                <a:gd name="T2" fmla="*/ 305 w 352"/>
                <a:gd name="T3" fmla="*/ 142 h 346"/>
                <a:gd name="T4" fmla="*/ 118 w 352"/>
                <a:gd name="T5" fmla="*/ 326 h 346"/>
                <a:gd name="T6" fmla="*/ 50 w 352"/>
                <a:gd name="T7" fmla="*/ 346 h 346"/>
                <a:gd name="T8" fmla="*/ 0 w 352"/>
                <a:gd name="T9" fmla="*/ 295 h 346"/>
                <a:gd name="T10" fmla="*/ 30 w 352"/>
                <a:gd name="T11" fmla="*/ 227 h 346"/>
                <a:gd name="T12" fmla="*/ 203 w 352"/>
                <a:gd name="T13" fmla="*/ 54 h 346"/>
                <a:gd name="T14" fmla="*/ 352 w 352"/>
                <a:gd name="T15" fmla="*/ 3 h 346"/>
                <a:gd name="T16" fmla="*/ 203 w 352"/>
                <a:gd name="T17" fmla="*/ 55 h 346"/>
                <a:gd name="T18" fmla="*/ 301 w 352"/>
                <a:gd name="T19" fmla="*/ 146 h 346"/>
                <a:gd name="T20" fmla="*/ 144 w 352"/>
                <a:gd name="T21" fmla="*/ 113 h 346"/>
                <a:gd name="T22" fmla="*/ 0 w 352"/>
                <a:gd name="T23" fmla="*/ 113 h 346"/>
                <a:gd name="T24" fmla="*/ 0 w 352"/>
                <a:gd name="T25" fmla="*/ 197 h 346"/>
                <a:gd name="T26" fmla="*/ 30 w 352"/>
                <a:gd name="T27" fmla="*/ 227 h 346"/>
                <a:gd name="T28" fmla="*/ 30 w 352"/>
                <a:gd name="T29" fmla="*/ 227 h 346"/>
                <a:gd name="T30" fmla="*/ 120 w 352"/>
                <a:gd name="T31" fmla="*/ 324 h 346"/>
                <a:gd name="T32" fmla="*/ 141 w 352"/>
                <a:gd name="T33" fmla="*/ 346 h 346"/>
                <a:gd name="T34" fmla="*/ 232 w 352"/>
                <a:gd name="T35" fmla="*/ 346 h 346"/>
                <a:gd name="T36" fmla="*/ 232 w 352"/>
                <a:gd name="T37" fmla="*/ 214 h 346"/>
                <a:gd name="T38" fmla="*/ 176 w 352"/>
                <a:gd name="T39" fmla="*/ 159 h 346"/>
                <a:gd name="T40" fmla="*/ 194 w 352"/>
                <a:gd name="T41" fmla="*/ 177 h 346"/>
                <a:gd name="T42" fmla="*/ 211 w 352"/>
                <a:gd name="T43" fmla="*/ 159 h 346"/>
                <a:gd name="T44" fmla="*/ 194 w 352"/>
                <a:gd name="T45" fmla="*/ 141 h 346"/>
                <a:gd name="T46" fmla="*/ 176 w 352"/>
                <a:gd name="T47" fmla="*/ 15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2" h="346">
                  <a:moveTo>
                    <a:pt x="352" y="3"/>
                  </a:moveTo>
                  <a:cubicBezTo>
                    <a:pt x="346" y="85"/>
                    <a:pt x="305" y="142"/>
                    <a:pt x="305" y="142"/>
                  </a:cubicBezTo>
                  <a:cubicBezTo>
                    <a:pt x="305" y="142"/>
                    <a:pt x="305" y="142"/>
                    <a:pt x="118" y="326"/>
                  </a:cubicBezTo>
                  <a:cubicBezTo>
                    <a:pt x="118" y="326"/>
                    <a:pt x="118" y="326"/>
                    <a:pt x="50" y="346"/>
                  </a:cubicBezTo>
                  <a:cubicBezTo>
                    <a:pt x="50" y="346"/>
                    <a:pt x="50" y="346"/>
                    <a:pt x="0" y="295"/>
                  </a:cubicBezTo>
                  <a:cubicBezTo>
                    <a:pt x="0" y="295"/>
                    <a:pt x="0" y="295"/>
                    <a:pt x="30" y="227"/>
                  </a:cubicBezTo>
                  <a:cubicBezTo>
                    <a:pt x="30" y="227"/>
                    <a:pt x="149" y="109"/>
                    <a:pt x="203" y="54"/>
                  </a:cubicBezTo>
                  <a:cubicBezTo>
                    <a:pt x="257" y="0"/>
                    <a:pt x="352" y="3"/>
                    <a:pt x="352" y="3"/>
                  </a:cubicBezTo>
                  <a:close/>
                  <a:moveTo>
                    <a:pt x="203" y="55"/>
                  </a:moveTo>
                  <a:cubicBezTo>
                    <a:pt x="301" y="146"/>
                    <a:pt x="301" y="146"/>
                    <a:pt x="301" y="146"/>
                  </a:cubicBezTo>
                  <a:moveTo>
                    <a:pt x="144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0" y="227"/>
                    <a:pt x="30" y="227"/>
                    <a:pt x="30" y="227"/>
                  </a:cubicBezTo>
                  <a:moveTo>
                    <a:pt x="30" y="227"/>
                  </a:moveTo>
                  <a:cubicBezTo>
                    <a:pt x="120" y="324"/>
                    <a:pt x="120" y="324"/>
                    <a:pt x="120" y="324"/>
                  </a:cubicBezTo>
                  <a:cubicBezTo>
                    <a:pt x="141" y="346"/>
                    <a:pt x="141" y="346"/>
                    <a:pt x="141" y="346"/>
                  </a:cubicBezTo>
                  <a:cubicBezTo>
                    <a:pt x="232" y="346"/>
                    <a:pt x="232" y="346"/>
                    <a:pt x="232" y="346"/>
                  </a:cubicBezTo>
                  <a:cubicBezTo>
                    <a:pt x="232" y="214"/>
                    <a:pt x="232" y="214"/>
                    <a:pt x="232" y="214"/>
                  </a:cubicBezTo>
                  <a:moveTo>
                    <a:pt x="176" y="159"/>
                  </a:moveTo>
                  <a:cubicBezTo>
                    <a:pt x="176" y="169"/>
                    <a:pt x="184" y="177"/>
                    <a:pt x="194" y="177"/>
                  </a:cubicBezTo>
                  <a:cubicBezTo>
                    <a:pt x="203" y="177"/>
                    <a:pt x="211" y="169"/>
                    <a:pt x="211" y="159"/>
                  </a:cubicBezTo>
                  <a:cubicBezTo>
                    <a:pt x="211" y="149"/>
                    <a:pt x="203" y="141"/>
                    <a:pt x="194" y="141"/>
                  </a:cubicBezTo>
                  <a:cubicBezTo>
                    <a:pt x="184" y="141"/>
                    <a:pt x="176" y="149"/>
                    <a:pt x="176" y="159"/>
                  </a:cubicBezTo>
                  <a:close/>
                </a:path>
              </a:pathLst>
            </a:custGeom>
            <a:noFill/>
            <a:ln w="15875" cap="sq">
              <a:solidFill>
                <a:srgbClr val="5458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solidFill>
                  <a:srgbClr val="505050"/>
                </a:solidFill>
                <a:latin typeface="Segoe U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D9333E-4541-406C-B10B-CD18CF5B841A}"/>
              </a:ext>
            </a:extLst>
          </p:cNvPr>
          <p:cNvGrpSpPr/>
          <p:nvPr/>
        </p:nvGrpSpPr>
        <p:grpSpPr>
          <a:xfrm>
            <a:off x="743018" y="2084365"/>
            <a:ext cx="995755" cy="995753"/>
            <a:chOff x="1010555" y="1668463"/>
            <a:chExt cx="1354296" cy="13542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25EDC5-F537-4AE9-B651-415CAC59D4EF}"/>
                </a:ext>
              </a:extLst>
            </p:cNvPr>
            <p:cNvSpPr/>
            <p:nvPr/>
          </p:nvSpPr>
          <p:spPr bwMode="auto">
            <a:xfrm>
              <a:off x="1010555" y="1668463"/>
              <a:ext cx="1354296" cy="13542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people_12" title="Icon of three people">
              <a:extLst>
                <a:ext uri="{FF2B5EF4-FFF2-40B4-BE49-F238E27FC236}">
                  <a16:creationId xmlns:a16="http://schemas.microsoft.com/office/drawing/2014/main" id="{77D3B57F-A8A0-4061-B02E-BA90622511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23996" y="2120621"/>
              <a:ext cx="527415" cy="449978"/>
            </a:xfrm>
            <a:custGeom>
              <a:avLst/>
              <a:gdLst>
                <a:gd name="T0" fmla="*/ 110 w 349"/>
                <a:gd name="T1" fmla="*/ 142 h 296"/>
                <a:gd name="T2" fmla="*/ 174 w 349"/>
                <a:gd name="T3" fmla="*/ 78 h 296"/>
                <a:gd name="T4" fmla="*/ 238 w 349"/>
                <a:gd name="T5" fmla="*/ 142 h 296"/>
                <a:gd name="T6" fmla="*/ 174 w 349"/>
                <a:gd name="T7" fmla="*/ 206 h 296"/>
                <a:gd name="T8" fmla="*/ 110 w 349"/>
                <a:gd name="T9" fmla="*/ 142 h 296"/>
                <a:gd name="T10" fmla="*/ 264 w 349"/>
                <a:gd name="T11" fmla="*/ 296 h 296"/>
                <a:gd name="T12" fmla="*/ 174 w 349"/>
                <a:gd name="T13" fmla="*/ 207 h 296"/>
                <a:gd name="T14" fmla="*/ 85 w 349"/>
                <a:gd name="T15" fmla="*/ 296 h 296"/>
                <a:gd name="T16" fmla="*/ 56 w 349"/>
                <a:gd name="T17" fmla="*/ 80 h 296"/>
                <a:gd name="T18" fmla="*/ 96 w 349"/>
                <a:gd name="T19" fmla="*/ 40 h 296"/>
                <a:gd name="T20" fmla="*/ 56 w 349"/>
                <a:gd name="T21" fmla="*/ 0 h 296"/>
                <a:gd name="T22" fmla="*/ 16 w 349"/>
                <a:gd name="T23" fmla="*/ 40 h 296"/>
                <a:gd name="T24" fmla="*/ 56 w 349"/>
                <a:gd name="T25" fmla="*/ 80 h 296"/>
                <a:gd name="T26" fmla="*/ 111 w 349"/>
                <a:gd name="T27" fmla="*/ 136 h 296"/>
                <a:gd name="T28" fmla="*/ 56 w 349"/>
                <a:gd name="T29" fmla="*/ 81 h 296"/>
                <a:gd name="T30" fmla="*/ 0 w 349"/>
                <a:gd name="T31" fmla="*/ 136 h 296"/>
                <a:gd name="T32" fmla="*/ 293 w 349"/>
                <a:gd name="T33" fmla="*/ 80 h 296"/>
                <a:gd name="T34" fmla="*/ 333 w 349"/>
                <a:gd name="T35" fmla="*/ 40 h 296"/>
                <a:gd name="T36" fmla="*/ 293 w 349"/>
                <a:gd name="T37" fmla="*/ 0 h 296"/>
                <a:gd name="T38" fmla="*/ 253 w 349"/>
                <a:gd name="T39" fmla="*/ 40 h 296"/>
                <a:gd name="T40" fmla="*/ 293 w 349"/>
                <a:gd name="T41" fmla="*/ 80 h 296"/>
                <a:gd name="T42" fmla="*/ 349 w 349"/>
                <a:gd name="T43" fmla="*/ 136 h 296"/>
                <a:gd name="T44" fmla="*/ 293 w 349"/>
                <a:gd name="T45" fmla="*/ 81 h 296"/>
                <a:gd name="T46" fmla="*/ 237 w 349"/>
                <a:gd name="T47" fmla="*/ 13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9" h="296">
                  <a:moveTo>
                    <a:pt x="110" y="142"/>
                  </a:moveTo>
                  <a:cubicBezTo>
                    <a:pt x="110" y="107"/>
                    <a:pt x="139" y="78"/>
                    <a:pt x="174" y="78"/>
                  </a:cubicBezTo>
                  <a:cubicBezTo>
                    <a:pt x="210" y="78"/>
                    <a:pt x="238" y="107"/>
                    <a:pt x="238" y="142"/>
                  </a:cubicBezTo>
                  <a:cubicBezTo>
                    <a:pt x="238" y="177"/>
                    <a:pt x="210" y="206"/>
                    <a:pt x="174" y="206"/>
                  </a:cubicBezTo>
                  <a:cubicBezTo>
                    <a:pt x="139" y="206"/>
                    <a:pt x="110" y="177"/>
                    <a:pt x="110" y="142"/>
                  </a:cubicBezTo>
                  <a:close/>
                  <a:moveTo>
                    <a:pt x="264" y="296"/>
                  </a:moveTo>
                  <a:cubicBezTo>
                    <a:pt x="264" y="247"/>
                    <a:pt x="224" y="207"/>
                    <a:pt x="174" y="207"/>
                  </a:cubicBezTo>
                  <a:cubicBezTo>
                    <a:pt x="125" y="207"/>
                    <a:pt x="85" y="247"/>
                    <a:pt x="85" y="296"/>
                  </a:cubicBezTo>
                  <a:moveTo>
                    <a:pt x="56" y="80"/>
                  </a:moveTo>
                  <a:cubicBezTo>
                    <a:pt x="78" y="80"/>
                    <a:pt x="96" y="62"/>
                    <a:pt x="96" y="40"/>
                  </a:cubicBezTo>
                  <a:cubicBezTo>
                    <a:pt x="96" y="18"/>
                    <a:pt x="78" y="0"/>
                    <a:pt x="56" y="0"/>
                  </a:cubicBezTo>
                  <a:cubicBezTo>
                    <a:pt x="34" y="0"/>
                    <a:pt x="16" y="18"/>
                    <a:pt x="16" y="40"/>
                  </a:cubicBezTo>
                  <a:cubicBezTo>
                    <a:pt x="16" y="62"/>
                    <a:pt x="34" y="80"/>
                    <a:pt x="56" y="80"/>
                  </a:cubicBezTo>
                  <a:close/>
                  <a:moveTo>
                    <a:pt x="111" y="136"/>
                  </a:moveTo>
                  <a:cubicBezTo>
                    <a:pt x="111" y="106"/>
                    <a:pt x="86" y="81"/>
                    <a:pt x="56" y="81"/>
                  </a:cubicBezTo>
                  <a:cubicBezTo>
                    <a:pt x="25" y="81"/>
                    <a:pt x="0" y="106"/>
                    <a:pt x="0" y="136"/>
                  </a:cubicBezTo>
                  <a:moveTo>
                    <a:pt x="293" y="80"/>
                  </a:moveTo>
                  <a:cubicBezTo>
                    <a:pt x="315" y="80"/>
                    <a:pt x="333" y="62"/>
                    <a:pt x="333" y="40"/>
                  </a:cubicBezTo>
                  <a:cubicBezTo>
                    <a:pt x="333" y="18"/>
                    <a:pt x="315" y="0"/>
                    <a:pt x="293" y="0"/>
                  </a:cubicBezTo>
                  <a:cubicBezTo>
                    <a:pt x="271" y="0"/>
                    <a:pt x="253" y="18"/>
                    <a:pt x="253" y="40"/>
                  </a:cubicBezTo>
                  <a:cubicBezTo>
                    <a:pt x="253" y="62"/>
                    <a:pt x="271" y="80"/>
                    <a:pt x="293" y="80"/>
                  </a:cubicBezTo>
                  <a:close/>
                  <a:moveTo>
                    <a:pt x="349" y="136"/>
                  </a:moveTo>
                  <a:cubicBezTo>
                    <a:pt x="349" y="106"/>
                    <a:pt x="324" y="81"/>
                    <a:pt x="293" y="81"/>
                  </a:cubicBezTo>
                  <a:cubicBezTo>
                    <a:pt x="262" y="81"/>
                    <a:pt x="237" y="106"/>
                    <a:pt x="237" y="136"/>
                  </a:cubicBezTo>
                </a:path>
              </a:pathLst>
            </a:custGeom>
            <a:noFill/>
            <a:ln w="15875" cap="sq">
              <a:solidFill>
                <a:srgbClr val="5458A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893" tIns="32947" rIns="65893" bIns="32947" numCol="1" anchor="t" anchorCtr="0" compatLnSpc="1">
              <a:prstTxWarp prst="textNoShape">
                <a:avLst/>
              </a:prstTxWarp>
            </a:bodyPr>
            <a:lstStyle/>
            <a:p>
              <a:pPr algn="ctr" defTabSz="658911" fontAlgn="base">
                <a:defRPr/>
              </a:pPr>
              <a:endParaRPr lang="en-US" sz="1225">
                <a:solidFill>
                  <a:srgbClr val="505050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69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4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29" dur="4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34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39" dur="4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6 1.11111E-6 L 0.00039 0.02569 " pathEditMode="relative" rAng="0" ptsTypes="AA">
                                      <p:cBhvr>
                                        <p:cTn id="44" dur="4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ED61-9CE7-1B49-B1A8-6F4E5195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Resources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https://www.microsoft.com/en-us/videoplayer/embed/RWlZqk?autoplay=true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hlinkClick r:id="rId3"/>
              </a:rPr>
              <a:t>https://www.microsoft.com/en-us/microsoft-365/roadmap?filters=Education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2178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1ED66-51A7-A848-9F47-6FFB3AB4D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0" y="1407670"/>
            <a:ext cx="6296936" cy="4197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4BD0-CD9C-474D-BB2C-B052349B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70" y="857251"/>
            <a:ext cx="6296936" cy="135375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complex, rapidly changing world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3721E-8A52-4CC5-89E6-584B14F4FCD1}"/>
              </a:ext>
            </a:extLst>
          </p:cNvPr>
          <p:cNvSpPr/>
          <p:nvPr/>
        </p:nvSpPr>
        <p:spPr>
          <a:xfrm>
            <a:off x="4199387" y="4794541"/>
            <a:ext cx="5119437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1350"/>
              </a:spcAft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50% of existing jobs will be lost to automation</a:t>
            </a:r>
          </a:p>
          <a:p>
            <a:pPr defTabSz="685800">
              <a:spcAft>
                <a:spcPts val="1350"/>
              </a:spcAft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30-40% future jobs will require higher cognitive skills</a:t>
            </a:r>
          </a:p>
          <a:p>
            <a:pPr defTabSz="685800">
              <a:spcAft>
                <a:spcPts val="1350"/>
              </a:spcAft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42% of employers feel new graduates are adequately prepared</a:t>
            </a:r>
          </a:p>
        </p:txBody>
      </p:sp>
      <p:sp>
        <p:nvSpPr>
          <p:cNvPr id="5" name="Shading">
            <a:extLst>
              <a:ext uri="{FF2B5EF4-FFF2-40B4-BE49-F238E27FC236}">
                <a16:creationId xmlns:a16="http://schemas.microsoft.com/office/drawing/2014/main" id="{28FF2E0B-1E66-471B-8B75-163B0A6A4C1F}"/>
              </a:ext>
            </a:extLst>
          </p:cNvPr>
          <p:cNvSpPr/>
          <p:nvPr/>
        </p:nvSpPr>
        <p:spPr>
          <a:xfrm>
            <a:off x="4199388" y="4791603"/>
            <a:ext cx="4944613" cy="32142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ding">
            <a:extLst>
              <a:ext uri="{FF2B5EF4-FFF2-40B4-BE49-F238E27FC236}">
                <a16:creationId xmlns:a16="http://schemas.microsoft.com/office/drawing/2014/main" id="{F505304F-4B02-4C4A-B405-D448CDD42ED4}"/>
              </a:ext>
            </a:extLst>
          </p:cNvPr>
          <p:cNvSpPr/>
          <p:nvPr/>
        </p:nvSpPr>
        <p:spPr>
          <a:xfrm>
            <a:off x="4199388" y="5201836"/>
            <a:ext cx="4944613" cy="32142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ding">
            <a:extLst>
              <a:ext uri="{FF2B5EF4-FFF2-40B4-BE49-F238E27FC236}">
                <a16:creationId xmlns:a16="http://schemas.microsoft.com/office/drawing/2014/main" id="{EC3483C5-5132-4E11-A7FE-2495DC4B1ABC}"/>
              </a:ext>
            </a:extLst>
          </p:cNvPr>
          <p:cNvSpPr/>
          <p:nvPr/>
        </p:nvSpPr>
        <p:spPr>
          <a:xfrm>
            <a:off x="4199388" y="5605627"/>
            <a:ext cx="4944613" cy="32142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3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9E3FDEF7-CB24-9C47-B064-3680B205259B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D76BC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89273E-D75F-8341-8961-3F5B46B4D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857249"/>
            <a:ext cx="298704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9E06E-8EEC-804D-90E5-F0EECA530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2987040" cy="5143500"/>
          </a:xfrm>
          <a:prstGeom prst="rect">
            <a:avLst/>
          </a:prstGeom>
        </p:spPr>
      </p:pic>
      <p:pic>
        <p:nvPicPr>
          <p:cNvPr id="15" name="Picture 14" descr="A picture containing person, athletic game, sport, man&#10;&#10;Description generated with very high confidence">
            <a:extLst>
              <a:ext uri="{FF2B5EF4-FFF2-40B4-BE49-F238E27FC236}">
                <a16:creationId xmlns:a16="http://schemas.microsoft.com/office/drawing/2014/main" id="{FE1A6575-AA5C-42CA-93FC-1AEB2F8A4D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79" y="857996"/>
            <a:ext cx="2987040" cy="5142009"/>
          </a:xfrm>
          <a:prstGeom prst="rect">
            <a:avLst/>
          </a:prstGeom>
        </p:spPr>
      </p:pic>
      <p:sp>
        <p:nvSpPr>
          <p:cNvPr id="12" name="Rectangle 11" descr="image gradient">
            <a:extLst>
              <a:ext uri="{FF2B5EF4-FFF2-40B4-BE49-F238E27FC236}">
                <a16:creationId xmlns:a16="http://schemas.microsoft.com/office/drawing/2014/main" id="{E1A91CDF-7AF4-CE48-A141-9F0C81E7F01C}"/>
              </a:ext>
            </a:extLst>
          </p:cNvPr>
          <p:cNvSpPr/>
          <p:nvPr/>
        </p:nvSpPr>
        <p:spPr bwMode="auto">
          <a:xfrm>
            <a:off x="0" y="857252"/>
            <a:ext cx="9144000" cy="9601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WeblySleek UI Light" charset="0"/>
              <a:ea typeface="WeblySleek UI Light" charset="0"/>
              <a:cs typeface="WeblySleek UI Light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D5613-728B-4E2B-86A2-6D985E2E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86" y="974657"/>
            <a:ext cx="5117783" cy="9601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Empowering educators</a:t>
            </a:r>
          </a:p>
        </p:txBody>
      </p:sp>
      <p:sp>
        <p:nvSpPr>
          <p:cNvPr id="10" name="gradient">
            <a:extLst>
              <a:ext uri="{FF2B5EF4-FFF2-40B4-BE49-F238E27FC236}">
                <a16:creationId xmlns:a16="http://schemas.microsoft.com/office/drawing/2014/main" id="{CBD98DBD-96A7-4D26-8A1F-62BDE04D4003}"/>
              </a:ext>
            </a:extLst>
          </p:cNvPr>
          <p:cNvSpPr/>
          <p:nvPr/>
        </p:nvSpPr>
        <p:spPr>
          <a:xfrm>
            <a:off x="0" y="3946332"/>
            <a:ext cx="9144000" cy="2054418"/>
          </a:xfrm>
          <a:prstGeom prst="rect">
            <a:avLst/>
          </a:prstGeom>
          <a:gradFill flip="none" rotWithShape="1">
            <a:gsLst>
              <a:gs pos="88000">
                <a:srgbClr val="090909">
                  <a:alpha val="49000"/>
                </a:srgbClr>
              </a:gs>
              <a:gs pos="0">
                <a:schemeClr val="tx1">
                  <a:alpha val="0"/>
                </a:schemeClr>
              </a:gs>
              <a:gs pos="58000">
                <a:schemeClr val="tx1">
                  <a:lumMod val="95000"/>
                  <a:lumOff val="5000"/>
                  <a:alpha val="12000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81BB0-D439-41BE-81D4-AF1FAEA20FBB}"/>
              </a:ext>
            </a:extLst>
          </p:cNvPr>
          <p:cNvSpPr txBox="1"/>
          <p:nvPr/>
        </p:nvSpPr>
        <p:spPr>
          <a:xfrm>
            <a:off x="0" y="5251784"/>
            <a:ext cx="2987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Student-centric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D73DA-8589-4C03-9BF3-3D1E1BA5AF42}"/>
              </a:ext>
            </a:extLst>
          </p:cNvPr>
          <p:cNvSpPr txBox="1"/>
          <p:nvPr/>
        </p:nvSpPr>
        <p:spPr>
          <a:xfrm>
            <a:off x="3078480" y="5251784"/>
            <a:ext cx="2987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More time for teaching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8753D-BFA4-4047-9898-F014669D370F}"/>
              </a:ext>
            </a:extLst>
          </p:cNvPr>
          <p:cNvSpPr txBox="1"/>
          <p:nvPr/>
        </p:nvSpPr>
        <p:spPr>
          <a:xfrm>
            <a:off x="6065520" y="5247272"/>
            <a:ext cx="2987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Communities of practice</a:t>
            </a:r>
          </a:p>
        </p:txBody>
      </p:sp>
    </p:spTree>
    <p:extLst>
      <p:ext uri="{BB962C8B-B14F-4D97-AF65-F5344CB8AC3E}">
        <p14:creationId xmlns:p14="http://schemas.microsoft.com/office/powerpoint/2010/main" val="6602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E9E06E-8EEC-804D-90E5-F0EECA53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6D5613-728B-4E2B-86A2-6D985E2E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318" y="4734658"/>
            <a:ext cx="6872018" cy="700598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Enabling a student-centric approach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6A508E70-C756-41E6-9DA8-A358F0C95E05}"/>
              </a:ext>
            </a:extLst>
          </p:cNvPr>
          <p:cNvSpPr/>
          <p:nvPr/>
        </p:nvSpPr>
        <p:spPr>
          <a:xfrm>
            <a:off x="5720876" y="1093082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BE0B1BCC-5EDC-4420-9D4C-138C22C7D683}"/>
              </a:ext>
            </a:extLst>
          </p:cNvPr>
          <p:cNvSpPr/>
          <p:nvPr/>
        </p:nvSpPr>
        <p:spPr>
          <a:xfrm>
            <a:off x="5720876" y="1523073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E4061DE-CCC4-43BC-BB55-316C91047826}"/>
              </a:ext>
            </a:extLst>
          </p:cNvPr>
          <p:cNvSpPr/>
          <p:nvPr/>
        </p:nvSpPr>
        <p:spPr>
          <a:xfrm>
            <a:off x="5720875" y="1956115"/>
            <a:ext cx="3423125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805ED-6740-485F-9D0B-A5160ABDF16F}"/>
              </a:ext>
            </a:extLst>
          </p:cNvPr>
          <p:cNvSpPr txBox="1"/>
          <p:nvPr/>
        </p:nvSpPr>
        <p:spPr>
          <a:xfrm>
            <a:off x="5404353" y="1048699"/>
            <a:ext cx="33528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Modern classroom tools</a:t>
            </a:r>
          </a:p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Collaborative experiences</a:t>
            </a:r>
          </a:p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Deeper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678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athletic game, sport, man&#10;&#10;Description generated with very high confidence">
            <a:extLst>
              <a:ext uri="{FF2B5EF4-FFF2-40B4-BE49-F238E27FC236}">
                <a16:creationId xmlns:a16="http://schemas.microsoft.com/office/drawing/2014/main" id="{5F5DF97B-17A4-4535-B48E-67D06CAF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96"/>
            <a:ext cx="9144000" cy="5142009"/>
          </a:xfrm>
          <a:prstGeom prst="rect">
            <a:avLst/>
          </a:prstGeom>
        </p:spPr>
      </p:pic>
      <p:sp>
        <p:nvSpPr>
          <p:cNvPr id="5" name="Rectangle 4" descr="image gradient">
            <a:extLst>
              <a:ext uri="{FF2B5EF4-FFF2-40B4-BE49-F238E27FC236}">
                <a16:creationId xmlns:a16="http://schemas.microsoft.com/office/drawing/2014/main" id="{B3FBF1FF-D800-4AC0-99FE-5827A94C41D5}"/>
              </a:ext>
            </a:extLst>
          </p:cNvPr>
          <p:cNvSpPr/>
          <p:nvPr/>
        </p:nvSpPr>
        <p:spPr bwMode="auto">
          <a:xfrm>
            <a:off x="0" y="857252"/>
            <a:ext cx="9144000" cy="16220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84000">
                <a:schemeClr val="tx1">
                  <a:lumMod val="100000"/>
                  <a:alpha val="38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WeblySleek UI Light" charset="0"/>
              <a:ea typeface="WeblySleek UI Light" charset="0"/>
              <a:cs typeface="WeblySleek UI Light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D5613-728B-4E2B-86A2-6D985E2E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18" y="1271236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More time for teaching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0916FFD-0CC5-4269-9412-C0A157E95B75}"/>
              </a:ext>
            </a:extLst>
          </p:cNvPr>
          <p:cNvSpPr/>
          <p:nvPr/>
        </p:nvSpPr>
        <p:spPr>
          <a:xfrm>
            <a:off x="5720876" y="3883813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0305CFB-CE78-48B7-959B-D389AC7E7777}"/>
              </a:ext>
            </a:extLst>
          </p:cNvPr>
          <p:cNvSpPr/>
          <p:nvPr/>
        </p:nvSpPr>
        <p:spPr>
          <a:xfrm>
            <a:off x="5720876" y="4313804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BF3F9FE-AE3C-4BD4-9B9F-661B8B4A6307}"/>
              </a:ext>
            </a:extLst>
          </p:cNvPr>
          <p:cNvSpPr/>
          <p:nvPr/>
        </p:nvSpPr>
        <p:spPr>
          <a:xfrm>
            <a:off x="5720875" y="4746846"/>
            <a:ext cx="3423125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31C58-87C1-487A-9334-4A2E86433CF7}"/>
              </a:ext>
            </a:extLst>
          </p:cNvPr>
          <p:cNvSpPr txBox="1"/>
          <p:nvPr/>
        </p:nvSpPr>
        <p:spPr>
          <a:xfrm>
            <a:off x="5720875" y="3843845"/>
            <a:ext cx="34231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Meet student needs at scale</a:t>
            </a:r>
          </a:p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Deliver tailored lessons </a:t>
            </a:r>
          </a:p>
          <a:p>
            <a:pPr algn="r"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Provide personalized feedback</a:t>
            </a:r>
          </a:p>
        </p:txBody>
      </p:sp>
    </p:spTree>
    <p:extLst>
      <p:ext uri="{BB962C8B-B14F-4D97-AF65-F5344CB8AC3E}">
        <p14:creationId xmlns:p14="http://schemas.microsoft.com/office/powerpoint/2010/main" val="35898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6B4C3-E984-F247-8056-DED3C167F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ctangle 6" descr="image gradient">
            <a:extLst>
              <a:ext uri="{FF2B5EF4-FFF2-40B4-BE49-F238E27FC236}">
                <a16:creationId xmlns:a16="http://schemas.microsoft.com/office/drawing/2014/main" id="{BE9E93BE-F277-9E40-A14A-8BF54039E853}"/>
              </a:ext>
            </a:extLst>
          </p:cNvPr>
          <p:cNvSpPr/>
          <p:nvPr/>
        </p:nvSpPr>
        <p:spPr bwMode="auto">
          <a:xfrm>
            <a:off x="0" y="3651376"/>
            <a:ext cx="9144000" cy="23493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100000">
                <a:schemeClr val="tx1">
                  <a:alpha val="50000"/>
                  <a:lumMod val="100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WeblySleek UI Light" charset="0"/>
              <a:ea typeface="WeblySleek UI Light" charset="0"/>
              <a:cs typeface="WeblySleek UI Light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D5613-728B-4E2B-86A2-6D985E2E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749" y="5006578"/>
            <a:ext cx="4349637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Creating Communities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D76B272-4194-4861-BE9A-4ED557696A89}"/>
              </a:ext>
            </a:extLst>
          </p:cNvPr>
          <p:cNvSpPr/>
          <p:nvPr/>
        </p:nvSpPr>
        <p:spPr>
          <a:xfrm>
            <a:off x="0" y="4317927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A62B3CD-DB4C-4684-8157-195C6AD81C7E}"/>
              </a:ext>
            </a:extLst>
          </p:cNvPr>
          <p:cNvSpPr/>
          <p:nvPr/>
        </p:nvSpPr>
        <p:spPr>
          <a:xfrm>
            <a:off x="0" y="4747918"/>
            <a:ext cx="3423124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B11995D-13EE-4F34-9291-E5596230F83E}"/>
              </a:ext>
            </a:extLst>
          </p:cNvPr>
          <p:cNvSpPr/>
          <p:nvPr/>
        </p:nvSpPr>
        <p:spPr>
          <a:xfrm>
            <a:off x="0" y="5180959"/>
            <a:ext cx="3423125" cy="329663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A0B0C-1F9D-4B19-BD3D-740CDB78F313}"/>
              </a:ext>
            </a:extLst>
          </p:cNvPr>
          <p:cNvSpPr txBox="1"/>
          <p:nvPr/>
        </p:nvSpPr>
        <p:spPr>
          <a:xfrm>
            <a:off x="0" y="4276290"/>
            <a:ext cx="34231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Connect with peers</a:t>
            </a:r>
          </a:p>
          <a:p>
            <a:pPr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Improve instruction</a:t>
            </a:r>
          </a:p>
          <a:p>
            <a:pPr defTabSz="685775">
              <a:spcAft>
                <a:spcPts val="90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 Light" panose="020F0302020204030204"/>
              </a:rPr>
              <a:t>Share resources and ideas</a:t>
            </a:r>
          </a:p>
        </p:txBody>
      </p:sp>
    </p:spTree>
    <p:extLst>
      <p:ext uri="{BB962C8B-B14F-4D97-AF65-F5344CB8AC3E}">
        <p14:creationId xmlns:p14="http://schemas.microsoft.com/office/powerpoint/2010/main" val="10313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41197" y="1200150"/>
            <a:ext cx="8263890" cy="415499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Empowering students </a:t>
            </a:r>
            <a:r>
              <a:rPr lang="en-US" b="0" dirty="0">
                <a:solidFill>
                  <a:srgbClr val="000000"/>
                </a:solidFill>
                <a:cs typeface="Segoe UI Semibold"/>
              </a:rPr>
              <a:t>at Fresno Unified School District</a:t>
            </a:r>
            <a:endParaRPr lang="en-US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5DD4945A-7FF5-4885-B095-C0B29A3488F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003487" y="1827015"/>
            <a:ext cx="6971738" cy="3921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C981-66CB-614B-BF1C-448C14C4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F9823-272F-DC43-8FA4-A5413DE16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793" y="1434370"/>
            <a:ext cx="8263890" cy="40318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https://education.microsoft.com/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https://www.microsoft.com/en-us/education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https://www.microsoft.com/en-us/education/educators/default.aspx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https://www.youtube.com/user/Microsoftedu</a:t>
            </a:r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50716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f502116d-abaf-4a03-a41f-1d5ad44edc24&quot;,&quot;TimeStamp&quot;:&quot;2018-09-26T07:43:46.5032043-04:00&quot;}"/>
</p:tagLst>
</file>

<file path=ppt/theme/theme1.xml><?xml version="1.0" encoding="utf-8"?>
<a:theme xmlns:a="http://schemas.openxmlformats.org/drawingml/2006/main" name="1_InsightPPTTemplate">
  <a:themeElements>
    <a:clrScheme name="Insight Color Palette">
      <a:dk1>
        <a:sysClr val="windowText" lastClr="000000"/>
      </a:dk1>
      <a:lt1>
        <a:sysClr val="window" lastClr="FFFFFF"/>
      </a:lt1>
      <a:dk2>
        <a:srgbClr val="39312C"/>
      </a:dk2>
      <a:lt2>
        <a:srgbClr val="EEECE1"/>
      </a:lt2>
      <a:accent1>
        <a:srgbClr val="CD0034"/>
      </a:accent1>
      <a:accent2>
        <a:srgbClr val="AF0067"/>
      </a:accent2>
      <a:accent3>
        <a:srgbClr val="B1003E"/>
      </a:accent3>
      <a:accent4>
        <a:srgbClr val="8D0C64"/>
      </a:accent4>
      <a:accent5>
        <a:srgbClr val="007B99"/>
      </a:accent5>
      <a:accent6>
        <a:srgbClr val="5599C7"/>
      </a:accent6>
      <a:hlink>
        <a:srgbClr val="AF0067"/>
      </a:hlink>
      <a:folHlink>
        <a:srgbClr val="8D0C64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PPTTemplate.pptx" id="{74D3DF1C-E085-4708-8331-4197AD05CD52}" vid="{6B85945B-9402-42B5-B6D3-861018C9B7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12857</TotalTime>
  <Words>920</Words>
  <Application>Microsoft Macintosh PowerPoint</Application>
  <PresentationFormat>On-screen Show (4:3)</PresentationFormat>
  <Paragraphs>224</Paragraphs>
  <Slides>29</Slides>
  <Notes>22</Notes>
  <HiddenSlides>1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Rockwell</vt:lpstr>
      <vt:lpstr>Segoe Pro Light</vt:lpstr>
      <vt:lpstr>Segoe UI</vt:lpstr>
      <vt:lpstr>Segoe UI Light</vt:lpstr>
      <vt:lpstr>Segoe UI Semibold</vt:lpstr>
      <vt:lpstr>Segoe UI Semilight</vt:lpstr>
      <vt:lpstr>Verdana</vt:lpstr>
      <vt:lpstr>WeblySleek UI Light</vt:lpstr>
      <vt:lpstr>Wingdings</vt:lpstr>
      <vt:lpstr>1_InsightPPTTemplate</vt:lpstr>
      <vt:lpstr> Office 365 for Education</vt:lpstr>
      <vt:lpstr>Office 365</vt:lpstr>
      <vt:lpstr>Our complex, rapidly changing world </vt:lpstr>
      <vt:lpstr>Empowering educators</vt:lpstr>
      <vt:lpstr>Enabling a student-centric approach</vt:lpstr>
      <vt:lpstr>More time for teaching</vt:lpstr>
      <vt:lpstr>Creating Communities</vt:lpstr>
      <vt:lpstr>Empowering students at Fresno Unified School District</vt:lpstr>
      <vt:lpstr>Resources</vt:lpstr>
      <vt:lpstr>Microsoft Teams</vt:lpstr>
      <vt:lpstr>Microsoft Teams</vt:lpstr>
      <vt:lpstr>PowerPoint Presentation</vt:lpstr>
      <vt:lpstr>Microsoft Teams  The hub for teamwork in Office 365</vt:lpstr>
      <vt:lpstr>Designed for education</vt:lpstr>
      <vt:lpstr>Enterprise security and compliance </vt:lpstr>
      <vt:lpstr>Demo</vt:lpstr>
      <vt:lpstr>New Experiences</vt:lpstr>
      <vt:lpstr>PowerPoint Presentation</vt:lpstr>
      <vt:lpstr>PowerPoint Presentation</vt:lpstr>
      <vt:lpstr>PowerPoint Presentation</vt:lpstr>
      <vt:lpstr>PowerPoint Presentation</vt:lpstr>
      <vt:lpstr>Archiving Teams</vt:lpstr>
      <vt:lpstr>PowerPoint Presentation</vt:lpstr>
      <vt:lpstr>Resources &amp;  Get Started</vt:lpstr>
      <vt:lpstr>IT Pro Capabilities</vt:lpstr>
      <vt:lpstr>Microsoft Teams resources for Education admins</vt:lpstr>
      <vt:lpstr>Resources to help your educators and staff get started</vt:lpstr>
      <vt:lpstr>Teams Deployment Best Practices</vt:lpstr>
      <vt:lpstr>Roadmap Resources    https://www.microsoft.com/en-us/videoplayer/embed/RWlZqk?autoplay=true   https://www.microsoft.com/en-us/microsoft-365/roadmap?filters=Education  </vt:lpstr>
    </vt:vector>
  </TitlesOfParts>
  <Company>Insight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 Services ROM  (Rough Order of Magnitude) O365 OneDrive for Business POC Design, Setup &amp; Configuration</dc:title>
  <dc:creator>mbeatty</dc:creator>
  <cp:lastModifiedBy>Robinson, Scott</cp:lastModifiedBy>
  <cp:revision>88</cp:revision>
  <dcterms:created xsi:type="dcterms:W3CDTF">2015-10-06T15:33:41Z</dcterms:created>
  <dcterms:modified xsi:type="dcterms:W3CDTF">2019-03-05T15:56:26Z</dcterms:modified>
</cp:coreProperties>
</file>